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0" r:id="rId4"/>
  </p:sldMasterIdLst>
  <p:notesMasterIdLst>
    <p:notesMasterId r:id="rId21"/>
  </p:notesMasterIdLst>
  <p:sldIdLst>
    <p:sldId id="282" r:id="rId5"/>
    <p:sldId id="300" r:id="rId6"/>
    <p:sldId id="285" r:id="rId7"/>
    <p:sldId id="295" r:id="rId8"/>
    <p:sldId id="293" r:id="rId9"/>
    <p:sldId id="307" r:id="rId10"/>
    <p:sldId id="302" r:id="rId11"/>
    <p:sldId id="290" r:id="rId12"/>
    <p:sldId id="306" r:id="rId13"/>
    <p:sldId id="284" r:id="rId14"/>
    <p:sldId id="301" r:id="rId15"/>
    <p:sldId id="298" r:id="rId16"/>
    <p:sldId id="305" r:id="rId17"/>
    <p:sldId id="304" r:id="rId18"/>
    <p:sldId id="308" r:id="rId19"/>
    <p:sldId id="28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lseyjenecox@gmail.com" initials="k" lastIdx="3" clrIdx="0">
    <p:extLst>
      <p:ext uri="{19B8F6BF-5375-455C-9EA6-DF929625EA0E}">
        <p15:presenceInfo xmlns:p15="http://schemas.microsoft.com/office/powerpoint/2012/main" userId="70665eac204c2d7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66"/>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49" autoAdjust="0"/>
    <p:restoredTop sz="95226" autoAdjust="0"/>
  </p:normalViewPr>
  <p:slideViewPr>
    <p:cSldViewPr snapToGrid="0">
      <p:cViewPr varScale="1">
        <p:scale>
          <a:sx n="86" d="100"/>
          <a:sy n="86" d="100"/>
        </p:scale>
        <p:origin x="59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DB99EC-14C1-4D12-91F8-6F34CF75722F}" type="datetimeFigureOut">
              <a:rPr lang="en-US" smtClean="0"/>
              <a:t>10/5/2020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BEA985-5684-4304-87BB-07927B5A9900}" type="slidenum">
              <a:rPr lang="en-US" smtClean="0"/>
              <a:t>‹#›</a:t>
            </a:fld>
            <a:endParaRPr lang="en-US"/>
          </a:p>
        </p:txBody>
      </p:sp>
    </p:spTree>
    <p:extLst>
      <p:ext uri="{BB962C8B-B14F-4D97-AF65-F5344CB8AC3E}">
        <p14:creationId xmlns:p14="http://schemas.microsoft.com/office/powerpoint/2010/main" val="881080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10/5/2020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687459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10/5/2020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9195218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10/5/2020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086454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10/5/2020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5848956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10/5/2020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4289383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10/5/2020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3494812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10/5/2020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7772999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10/5/2020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409369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10/5/2020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2237995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DD82B9-B8EE-4375-B6FF-88FA6ABB15D9}" type="datetime1">
              <a:rPr lang="en-US" smtClean="0"/>
              <a:t>10/5/2020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13734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10/5/2020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13618847"/>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10/5/2020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27172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10/5/2020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09594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10/5/2020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5731448"/>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10/5/2020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82189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82884F1-FFEA-405F-9602-3DCA865EDA4E}" type="datetime1">
              <a:rPr lang="en-US" smtClean="0"/>
              <a:t>10/5/2020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89320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7E18DB4A-8810-4A10-AD5C-D5E2C667F5B3}" type="datetime1">
              <a:rPr lang="en-US" smtClean="0"/>
              <a:t>10/5/2020</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pPr algn="l"/>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14223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ED291B17-9318-49DB-B28B-6E5994AE9581}" type="datetime1">
              <a:rPr lang="en-US" smtClean="0"/>
              <a:t>10/5/2020</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322674417"/>
      </p:ext>
    </p:extLst>
  </p:cSld>
  <p:clrMap bg1="dk1" tx1="lt1" bg2="dk2" tx2="lt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 id="2147483882" r:id="rId12"/>
    <p:sldLayoutId id="2147483883" r:id="rId13"/>
    <p:sldLayoutId id="2147483884" r:id="rId14"/>
    <p:sldLayoutId id="2147483885" r:id="rId15"/>
    <p:sldLayoutId id="2147483886" r:id="rId16"/>
    <p:sldLayoutId id="2147483887" r:id="rId17"/>
  </p:sldLayoutIdLst>
  <p:hf sldNum="0" hdr="0" ftr="0" dt="0"/>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A cut in half sandwich sitting on top of a pile of fries&#10;&#10;Description automatically generated">
            <a:extLst>
              <a:ext uri="{FF2B5EF4-FFF2-40B4-BE49-F238E27FC236}">
                <a16:creationId xmlns:a16="http://schemas.microsoft.com/office/drawing/2014/main" id="{6EA56EBE-5DDC-4FCB-B136-12484FAD2E1E}"/>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6000" contrast="31000"/>
                    </a14:imgEffect>
                  </a14:imgLayer>
                </a14:imgProps>
              </a:ext>
            </a:extLst>
          </a:blip>
          <a:srcRect t="4483" b="304"/>
          <a:stretch/>
        </p:blipFill>
        <p:spPr>
          <a:xfrm>
            <a:off x="8140428" y="10"/>
            <a:ext cx="4051572" cy="6857990"/>
          </a:xfrm>
          <a:prstGeom prst="rect">
            <a:avLst/>
          </a:prstGeom>
        </p:spPr>
      </p:pic>
      <p:sp>
        <p:nvSpPr>
          <p:cNvPr id="7" name="TextBox 6">
            <a:extLst>
              <a:ext uri="{FF2B5EF4-FFF2-40B4-BE49-F238E27FC236}">
                <a16:creationId xmlns:a16="http://schemas.microsoft.com/office/drawing/2014/main" id="{D8F14AFA-7DC1-420D-BA05-F68AFD324A5D}"/>
              </a:ext>
            </a:extLst>
          </p:cNvPr>
          <p:cNvSpPr txBox="1"/>
          <p:nvPr/>
        </p:nvSpPr>
        <p:spPr>
          <a:xfrm>
            <a:off x="439536" y="2649542"/>
            <a:ext cx="7410450" cy="1477328"/>
          </a:xfrm>
          <a:prstGeom prst="rect">
            <a:avLst/>
          </a:prstGeom>
          <a:noFill/>
        </p:spPr>
        <p:txBody>
          <a:bodyPr wrap="square" rtlCol="0">
            <a:spAutoFit/>
          </a:bodyPr>
          <a:lstStyle/>
          <a:p>
            <a:pPr algn="ctr">
              <a:spcAft>
                <a:spcPts val="600"/>
              </a:spcAft>
            </a:pPr>
            <a:r>
              <a:rPr lang="en-US" sz="2800" b="0" i="0" dirty="0">
                <a:solidFill>
                  <a:schemeClr val="bg2">
                    <a:lumMod val="20000"/>
                    <a:lumOff val="80000"/>
                  </a:schemeClr>
                </a:solidFill>
                <a:effectLst/>
                <a:latin typeface="+mj-lt"/>
              </a:rPr>
              <a:t> </a:t>
            </a:r>
            <a:r>
              <a:rPr lang="en-US" sz="3000" i="0" dirty="0">
                <a:solidFill>
                  <a:schemeClr val="bg2">
                    <a:lumMod val="20000"/>
                    <a:lumOff val="80000"/>
                  </a:schemeClr>
                </a:solidFill>
                <a:effectLst/>
                <a:latin typeface="+mj-lt"/>
              </a:rPr>
              <a:t>Analyzing </a:t>
            </a:r>
            <a:r>
              <a:rPr lang="en-US" sz="3000" dirty="0">
                <a:solidFill>
                  <a:schemeClr val="bg2">
                    <a:lumMod val="20000"/>
                    <a:lumOff val="80000"/>
                  </a:schemeClr>
                </a:solidFill>
                <a:latin typeface="+mj-lt"/>
              </a:rPr>
              <a:t>F</a:t>
            </a:r>
            <a:r>
              <a:rPr lang="en-US" sz="3000" i="0" dirty="0">
                <a:solidFill>
                  <a:schemeClr val="bg2">
                    <a:lumMod val="20000"/>
                    <a:lumOff val="80000"/>
                  </a:schemeClr>
                </a:solidFill>
                <a:effectLst/>
                <a:latin typeface="+mj-lt"/>
              </a:rPr>
              <a:t>ast </a:t>
            </a:r>
            <a:r>
              <a:rPr lang="en-US" sz="3000" dirty="0">
                <a:solidFill>
                  <a:schemeClr val="bg2">
                    <a:lumMod val="20000"/>
                    <a:lumOff val="80000"/>
                  </a:schemeClr>
                </a:solidFill>
                <a:latin typeface="+mj-lt"/>
              </a:rPr>
              <a:t>F</a:t>
            </a:r>
            <a:r>
              <a:rPr lang="en-US" sz="3000" i="0" dirty="0">
                <a:solidFill>
                  <a:schemeClr val="bg2">
                    <a:lumMod val="20000"/>
                    <a:lumOff val="80000"/>
                  </a:schemeClr>
                </a:solidFill>
                <a:effectLst/>
                <a:latin typeface="+mj-lt"/>
              </a:rPr>
              <a:t>ood restaurants against health data and population demographics in California counties</a:t>
            </a:r>
            <a:endParaRPr lang="en-US" sz="3000" dirty="0">
              <a:solidFill>
                <a:schemeClr val="bg2">
                  <a:lumMod val="20000"/>
                  <a:lumOff val="80000"/>
                </a:schemeClr>
              </a:solidFill>
              <a:latin typeface="+mj-lt"/>
            </a:endParaRPr>
          </a:p>
        </p:txBody>
      </p:sp>
      <p:sp>
        <p:nvSpPr>
          <p:cNvPr id="10" name="TextBox 9">
            <a:extLst>
              <a:ext uri="{FF2B5EF4-FFF2-40B4-BE49-F238E27FC236}">
                <a16:creationId xmlns:a16="http://schemas.microsoft.com/office/drawing/2014/main" id="{54056E92-0CD1-4379-87D8-15F50D52A13F}"/>
              </a:ext>
            </a:extLst>
          </p:cNvPr>
          <p:cNvSpPr txBox="1"/>
          <p:nvPr/>
        </p:nvSpPr>
        <p:spPr>
          <a:xfrm>
            <a:off x="1104187" y="4833312"/>
            <a:ext cx="5894772" cy="523220"/>
          </a:xfrm>
          <a:prstGeom prst="rect">
            <a:avLst/>
          </a:prstGeom>
          <a:noFill/>
        </p:spPr>
        <p:txBody>
          <a:bodyPr wrap="square" rtlCol="0">
            <a:spAutoFit/>
          </a:bodyPr>
          <a:lstStyle/>
          <a:p>
            <a:pPr algn="ctr">
              <a:spcAft>
                <a:spcPts val="600"/>
              </a:spcAft>
            </a:pPr>
            <a:r>
              <a:rPr lang="en-US" sz="2800" dirty="0">
                <a:solidFill>
                  <a:schemeClr val="accent2">
                    <a:lumMod val="60000"/>
                    <a:lumOff val="40000"/>
                  </a:schemeClr>
                </a:solidFill>
              </a:rPr>
              <a:t>By: The Git Pandas</a:t>
            </a:r>
          </a:p>
        </p:txBody>
      </p:sp>
      <p:sp>
        <p:nvSpPr>
          <p:cNvPr id="12" name="TextBox 11">
            <a:extLst>
              <a:ext uri="{FF2B5EF4-FFF2-40B4-BE49-F238E27FC236}">
                <a16:creationId xmlns:a16="http://schemas.microsoft.com/office/drawing/2014/main" id="{D9E98740-1CB8-4E6A-B231-250CD41D6491}"/>
              </a:ext>
            </a:extLst>
          </p:cNvPr>
          <p:cNvSpPr txBox="1"/>
          <p:nvPr/>
        </p:nvSpPr>
        <p:spPr>
          <a:xfrm>
            <a:off x="726301" y="5465697"/>
            <a:ext cx="6770243" cy="723275"/>
          </a:xfrm>
          <a:prstGeom prst="rect">
            <a:avLst/>
          </a:prstGeom>
          <a:noFill/>
        </p:spPr>
        <p:txBody>
          <a:bodyPr wrap="square" rtlCol="0">
            <a:spAutoFit/>
          </a:bodyPr>
          <a:lstStyle/>
          <a:p>
            <a:pPr algn="ctr">
              <a:spcAft>
                <a:spcPts val="600"/>
              </a:spcAft>
            </a:pPr>
            <a:r>
              <a:rPr lang="en-US" dirty="0">
                <a:solidFill>
                  <a:schemeClr val="accent4"/>
                </a:solidFill>
                <a:latin typeface="+mj-lt"/>
              </a:rPr>
              <a:t>Dominica Corless, Jeremy Steele, </a:t>
            </a:r>
          </a:p>
          <a:p>
            <a:pPr algn="ctr">
              <a:spcAft>
                <a:spcPts val="600"/>
              </a:spcAft>
            </a:pPr>
            <a:r>
              <a:rPr lang="en-US" dirty="0">
                <a:solidFill>
                  <a:schemeClr val="accent4"/>
                </a:solidFill>
                <a:latin typeface="+mj-lt"/>
              </a:rPr>
              <a:t>Jeremy Jang, Stanley Tan &amp; Kelsey Cox</a:t>
            </a:r>
          </a:p>
        </p:txBody>
      </p:sp>
      <p:sp>
        <p:nvSpPr>
          <p:cNvPr id="14" name="Title 13">
            <a:extLst>
              <a:ext uri="{FF2B5EF4-FFF2-40B4-BE49-F238E27FC236}">
                <a16:creationId xmlns:a16="http://schemas.microsoft.com/office/drawing/2014/main" id="{FD48FAC1-DEF4-4BB3-A3C6-7D9B4D53A76F}"/>
              </a:ext>
            </a:extLst>
          </p:cNvPr>
          <p:cNvSpPr>
            <a:spLocks noGrp="1"/>
          </p:cNvSpPr>
          <p:nvPr>
            <p:ph type="ctrTitle"/>
          </p:nvPr>
        </p:nvSpPr>
        <p:spPr>
          <a:xfrm>
            <a:off x="372861" y="513158"/>
            <a:ext cx="7477125" cy="1429942"/>
          </a:xfrm>
          <a:effectLst>
            <a:softEdge rad="25400"/>
          </a:effectLst>
        </p:spPr>
        <p:txBody>
          <a:bodyPr>
            <a:noAutofit/>
          </a:bodyPr>
          <a:lstStyle/>
          <a:p>
            <a:pPr algn="ctr"/>
            <a:r>
              <a:rPr lang="en-US" sz="5400" dirty="0">
                <a:solidFill>
                  <a:schemeClr val="accent2">
                    <a:lumMod val="60000"/>
                    <a:lumOff val="40000"/>
                  </a:schemeClr>
                </a:solidFill>
              </a:rPr>
              <a:t>Fast Food Analysis</a:t>
            </a:r>
          </a:p>
        </p:txBody>
      </p:sp>
      <p:cxnSp>
        <p:nvCxnSpPr>
          <p:cNvPr id="16" name="Straight Connector 15">
            <a:extLst>
              <a:ext uri="{FF2B5EF4-FFF2-40B4-BE49-F238E27FC236}">
                <a16:creationId xmlns:a16="http://schemas.microsoft.com/office/drawing/2014/main" id="{AAD547D1-737F-44C5-8BF7-8892052D99C3}"/>
              </a:ext>
            </a:extLst>
          </p:cNvPr>
          <p:cNvCxnSpPr>
            <a:cxnSpLocks/>
          </p:cNvCxnSpPr>
          <p:nvPr/>
        </p:nvCxnSpPr>
        <p:spPr>
          <a:xfrm>
            <a:off x="771156" y="766901"/>
            <a:ext cx="6658344" cy="0"/>
          </a:xfrm>
          <a:prstGeom prst="line">
            <a:avLst/>
          </a:prstGeom>
          <a:ln>
            <a:solidFill>
              <a:schemeClr val="accent4"/>
            </a:solidFill>
          </a:ln>
        </p:spPr>
        <p:style>
          <a:lnRef idx="3">
            <a:schemeClr val="accent5"/>
          </a:lnRef>
          <a:fillRef idx="0">
            <a:schemeClr val="accent5"/>
          </a:fillRef>
          <a:effectRef idx="2">
            <a:schemeClr val="accent5"/>
          </a:effectRef>
          <a:fontRef idx="minor">
            <a:schemeClr val="tx1"/>
          </a:fontRef>
        </p:style>
      </p:cxnSp>
      <p:cxnSp>
        <p:nvCxnSpPr>
          <p:cNvPr id="20" name="Straight Connector 19">
            <a:extLst>
              <a:ext uri="{FF2B5EF4-FFF2-40B4-BE49-F238E27FC236}">
                <a16:creationId xmlns:a16="http://schemas.microsoft.com/office/drawing/2014/main" id="{2EF4A973-8995-4652-B4A8-0E18C977D5CD}"/>
              </a:ext>
            </a:extLst>
          </p:cNvPr>
          <p:cNvCxnSpPr>
            <a:cxnSpLocks/>
          </p:cNvCxnSpPr>
          <p:nvPr/>
        </p:nvCxnSpPr>
        <p:spPr>
          <a:xfrm>
            <a:off x="771156" y="2297906"/>
            <a:ext cx="6658344" cy="0"/>
          </a:xfrm>
          <a:prstGeom prst="line">
            <a:avLst/>
          </a:prstGeom>
          <a:ln>
            <a:solidFill>
              <a:schemeClr val="accent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3" name="Straight Connector 22">
            <a:extLst>
              <a:ext uri="{FF2B5EF4-FFF2-40B4-BE49-F238E27FC236}">
                <a16:creationId xmlns:a16="http://schemas.microsoft.com/office/drawing/2014/main" id="{7A035F96-FBFA-4CB9-BA37-97B3E7933C8A}"/>
              </a:ext>
            </a:extLst>
          </p:cNvPr>
          <p:cNvCxnSpPr>
            <a:cxnSpLocks/>
          </p:cNvCxnSpPr>
          <p:nvPr/>
        </p:nvCxnSpPr>
        <p:spPr>
          <a:xfrm>
            <a:off x="638081" y="4514709"/>
            <a:ext cx="6858463" cy="0"/>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67487362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A5B0A-2666-4209-A761-4C34E02C2982}"/>
              </a:ext>
            </a:extLst>
          </p:cNvPr>
          <p:cNvSpPr>
            <a:spLocks noGrp="1"/>
          </p:cNvSpPr>
          <p:nvPr>
            <p:ph type="title"/>
          </p:nvPr>
        </p:nvSpPr>
        <p:spPr>
          <a:xfrm>
            <a:off x="695696" y="262235"/>
            <a:ext cx="10582263" cy="1148722"/>
          </a:xfrm>
        </p:spPr>
        <p:txBody>
          <a:bodyPr>
            <a:normAutofit/>
          </a:bodyPr>
          <a:lstStyle/>
          <a:p>
            <a:pPr algn="ctr"/>
            <a:r>
              <a:rPr lang="en-US" sz="3000" b="1" dirty="0">
                <a:solidFill>
                  <a:schemeClr val="accent4"/>
                </a:solidFill>
              </a:rPr>
              <a:t>Fast Food Restaurants VS population</a:t>
            </a:r>
          </a:p>
        </p:txBody>
      </p:sp>
      <p:pic>
        <p:nvPicPr>
          <p:cNvPr id="8" name="Content Placeholder 7" descr="Chart, line chart&#10;&#10;Description automatically generated">
            <a:extLst>
              <a:ext uri="{FF2B5EF4-FFF2-40B4-BE49-F238E27FC236}">
                <a16:creationId xmlns:a16="http://schemas.microsoft.com/office/drawing/2014/main" id="{2C56C524-0D6A-4601-88BF-FAB17DDDD914}"/>
              </a:ext>
            </a:extLst>
          </p:cNvPr>
          <p:cNvPicPr>
            <a:picLocks noGrp="1" noChangeAspect="1"/>
          </p:cNvPicPr>
          <p:nvPr>
            <p:ph sz="half" idx="2"/>
          </p:nvPr>
        </p:nvPicPr>
        <p:blipFill>
          <a:blip r:embed="rId2"/>
          <a:stretch>
            <a:fillRect/>
          </a:stretch>
        </p:blipFill>
        <p:spPr>
          <a:xfrm>
            <a:off x="604823" y="1287942"/>
            <a:ext cx="5086425" cy="4519928"/>
          </a:xfrm>
        </p:spPr>
      </p:pic>
      <p:pic>
        <p:nvPicPr>
          <p:cNvPr id="13" name="Content Placeholder 12" descr="Chart, scatter chart&#10;&#10;Description automatically generated">
            <a:extLst>
              <a:ext uri="{FF2B5EF4-FFF2-40B4-BE49-F238E27FC236}">
                <a16:creationId xmlns:a16="http://schemas.microsoft.com/office/drawing/2014/main" id="{80C99E64-6600-4E33-A41B-A19EAA03F5F6}"/>
              </a:ext>
            </a:extLst>
          </p:cNvPr>
          <p:cNvPicPr>
            <a:picLocks noGrp="1" noChangeAspect="1"/>
          </p:cNvPicPr>
          <p:nvPr>
            <p:ph sz="quarter" idx="4"/>
          </p:nvPr>
        </p:nvPicPr>
        <p:blipFill>
          <a:blip r:embed="rId3"/>
          <a:stretch>
            <a:fillRect/>
          </a:stretch>
        </p:blipFill>
        <p:spPr>
          <a:xfrm>
            <a:off x="6322449" y="1287942"/>
            <a:ext cx="5131377" cy="4519928"/>
          </a:xfrm>
        </p:spPr>
      </p:pic>
      <p:sp>
        <p:nvSpPr>
          <p:cNvPr id="14" name="TextBox 13">
            <a:extLst>
              <a:ext uri="{FF2B5EF4-FFF2-40B4-BE49-F238E27FC236}">
                <a16:creationId xmlns:a16="http://schemas.microsoft.com/office/drawing/2014/main" id="{7327F855-5F4B-4D02-9999-9FBD346AC2A6}"/>
              </a:ext>
            </a:extLst>
          </p:cNvPr>
          <p:cNvSpPr txBox="1"/>
          <p:nvPr/>
        </p:nvSpPr>
        <p:spPr>
          <a:xfrm>
            <a:off x="812363" y="6134100"/>
            <a:ext cx="10348927" cy="276999"/>
          </a:xfrm>
          <a:prstGeom prst="rect">
            <a:avLst/>
          </a:prstGeom>
          <a:noFill/>
        </p:spPr>
        <p:txBody>
          <a:bodyPr wrap="square" rtlCol="0">
            <a:spAutoFit/>
          </a:bodyPr>
          <a:lstStyle/>
          <a:p>
            <a:pPr algn="ctr"/>
            <a:r>
              <a:rPr lang="en-US" sz="1200" dirty="0">
                <a:solidFill>
                  <a:schemeClr val="accent4">
                    <a:lumMod val="75000"/>
                  </a:schemeClr>
                </a:solidFill>
              </a:rPr>
              <a:t>We can see a there is a strong positive correlation of more fast foods restaurants in areas of higher population.</a:t>
            </a:r>
            <a:r>
              <a:rPr lang="en-US" sz="1200" dirty="0"/>
              <a:t> </a:t>
            </a:r>
          </a:p>
        </p:txBody>
      </p:sp>
    </p:spTree>
    <p:extLst>
      <p:ext uri="{BB962C8B-B14F-4D97-AF65-F5344CB8AC3E}">
        <p14:creationId xmlns:p14="http://schemas.microsoft.com/office/powerpoint/2010/main" val="4247681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6AB9C16-8F42-41A9-97BB-41A0CA9E877E}"/>
              </a:ext>
            </a:extLst>
          </p:cNvPr>
          <p:cNvSpPr txBox="1"/>
          <p:nvPr/>
        </p:nvSpPr>
        <p:spPr>
          <a:xfrm>
            <a:off x="3309938" y="504825"/>
            <a:ext cx="5572124" cy="646331"/>
          </a:xfrm>
          <a:prstGeom prst="rect">
            <a:avLst/>
          </a:prstGeom>
          <a:noFill/>
        </p:spPr>
        <p:txBody>
          <a:bodyPr wrap="square" rtlCol="0">
            <a:spAutoFit/>
          </a:bodyPr>
          <a:lstStyle/>
          <a:p>
            <a:r>
              <a:rPr lang="en-US" sz="3600" b="1" dirty="0">
                <a:solidFill>
                  <a:schemeClr val="accent4"/>
                </a:solidFill>
              </a:rPr>
              <a:t>OUR FINDINGS SO FAR…</a:t>
            </a:r>
          </a:p>
        </p:txBody>
      </p:sp>
      <p:sp>
        <p:nvSpPr>
          <p:cNvPr id="6" name="TextBox 5">
            <a:extLst>
              <a:ext uri="{FF2B5EF4-FFF2-40B4-BE49-F238E27FC236}">
                <a16:creationId xmlns:a16="http://schemas.microsoft.com/office/drawing/2014/main" id="{40BC21EA-F887-4EF0-B845-352F61C488C4}"/>
              </a:ext>
            </a:extLst>
          </p:cNvPr>
          <p:cNvSpPr txBox="1"/>
          <p:nvPr/>
        </p:nvSpPr>
        <p:spPr>
          <a:xfrm>
            <a:off x="742950" y="1260098"/>
            <a:ext cx="10706099" cy="3631763"/>
          </a:xfrm>
          <a:prstGeom prst="rect">
            <a:avLst/>
          </a:prstGeom>
          <a:noFill/>
        </p:spPr>
        <p:txBody>
          <a:bodyPr wrap="square" rtlCol="0">
            <a:spAutoFit/>
          </a:bodyPr>
          <a:lstStyle/>
          <a:p>
            <a:endParaRPr lang="en-US" sz="1600" dirty="0"/>
          </a:p>
          <a:p>
            <a:pPr marL="285750" indent="-285750">
              <a:buFont typeface="Arial" panose="020B0604020202020204" pitchFamily="34" charset="0"/>
              <a:buChar char="•"/>
            </a:pPr>
            <a:r>
              <a:rPr lang="en-US" sz="1600" dirty="0"/>
              <a:t>Obesity rates are far lower in coastal counties that feature a higher incomes per capita. </a:t>
            </a:r>
          </a:p>
          <a:p>
            <a:endParaRPr lang="en-US" sz="1600" dirty="0"/>
          </a:p>
          <a:p>
            <a:pPr marL="285750" indent="-285750">
              <a:buFont typeface="Arial" panose="020B0604020202020204" pitchFamily="34" charset="0"/>
              <a:buChar char="•"/>
            </a:pPr>
            <a:r>
              <a:rPr lang="en-US" sz="1600" dirty="0"/>
              <a:t>These counties also feature the highest rates for college education and higher incomes. </a:t>
            </a:r>
          </a:p>
          <a:p>
            <a:endParaRPr lang="en-US" sz="1600" dirty="0"/>
          </a:p>
          <a:p>
            <a:pPr marL="285750" indent="-285750">
              <a:buFont typeface="Arial" panose="020B0604020202020204" pitchFamily="34" charset="0"/>
              <a:buChar char="•"/>
            </a:pPr>
            <a:r>
              <a:rPr lang="en-US" sz="1600" dirty="0"/>
              <a:t>There is a visible concentration of Fast Food restaurants in Southern CA. Maybe Tourism is a factor?</a:t>
            </a:r>
          </a:p>
          <a:p>
            <a:endParaRPr lang="en-US" sz="1600" dirty="0"/>
          </a:p>
          <a:p>
            <a:pPr marL="285750" indent="-285750">
              <a:buFont typeface="Arial" panose="020B0604020202020204" pitchFamily="34" charset="0"/>
              <a:buChar char="•"/>
            </a:pPr>
            <a:r>
              <a:rPr lang="en-US" sz="1600" dirty="0"/>
              <a:t>Majority of CA counties experienced a very large percent change growth over the years 2011-2016.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Chain restaurants may expand according to increased demand brought on by population growth</a:t>
            </a:r>
          </a:p>
          <a:p>
            <a:pPr marL="285750" indent="-285750">
              <a:buFont typeface="Arial" panose="020B0604020202020204" pitchFamily="34" charset="0"/>
              <a:buChar char="•"/>
            </a:pPr>
            <a:endParaRPr lang="en-US" sz="1600" dirty="0">
              <a:solidFill>
                <a:schemeClr val="accent4"/>
              </a:solidFill>
            </a:endParaRPr>
          </a:p>
          <a:p>
            <a:endParaRPr lang="en-US" dirty="0"/>
          </a:p>
          <a:p>
            <a:endParaRPr lang="en-US" dirty="0"/>
          </a:p>
          <a:p>
            <a:endParaRPr lang="en-US" dirty="0"/>
          </a:p>
        </p:txBody>
      </p:sp>
    </p:spTree>
    <p:extLst>
      <p:ext uri="{BB962C8B-B14F-4D97-AF65-F5344CB8AC3E}">
        <p14:creationId xmlns:p14="http://schemas.microsoft.com/office/powerpoint/2010/main" val="2111297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6" descr="A picture containing chart&#10;&#10;Description automatically generated">
            <a:extLst>
              <a:ext uri="{FF2B5EF4-FFF2-40B4-BE49-F238E27FC236}">
                <a16:creationId xmlns:a16="http://schemas.microsoft.com/office/drawing/2014/main" id="{7EC78423-76B2-4F57-BBC2-277222EB480D}"/>
              </a:ext>
            </a:extLst>
          </p:cNvPr>
          <p:cNvPicPr>
            <a:picLocks noChangeAspect="1"/>
          </p:cNvPicPr>
          <p:nvPr/>
        </p:nvPicPr>
        <p:blipFill>
          <a:blip r:embed="rId2"/>
          <a:stretch>
            <a:fillRect/>
          </a:stretch>
        </p:blipFill>
        <p:spPr>
          <a:xfrm>
            <a:off x="5962373" y="1389978"/>
            <a:ext cx="5752164" cy="4229771"/>
          </a:xfrm>
          <a:prstGeom prst="rect">
            <a:avLst/>
          </a:prstGeom>
        </p:spPr>
      </p:pic>
      <p:pic>
        <p:nvPicPr>
          <p:cNvPr id="9" name="Picture 8" descr="Chart&#10;&#10;Description automatically generated">
            <a:extLst>
              <a:ext uri="{FF2B5EF4-FFF2-40B4-BE49-F238E27FC236}">
                <a16:creationId xmlns:a16="http://schemas.microsoft.com/office/drawing/2014/main" id="{A21DAF45-2C0C-4C7B-AB20-1FFA453B5311}"/>
              </a:ext>
            </a:extLst>
          </p:cNvPr>
          <p:cNvPicPr>
            <a:picLocks noChangeAspect="1"/>
          </p:cNvPicPr>
          <p:nvPr/>
        </p:nvPicPr>
        <p:blipFill rotWithShape="1">
          <a:blip r:embed="rId3"/>
          <a:srcRect l="7590" t="-537" r="25743" b="-1"/>
          <a:stretch/>
        </p:blipFill>
        <p:spPr>
          <a:xfrm>
            <a:off x="314325" y="1347117"/>
            <a:ext cx="5381626" cy="4272633"/>
          </a:xfrm>
          <a:prstGeom prst="rect">
            <a:avLst/>
          </a:prstGeom>
        </p:spPr>
      </p:pic>
      <p:sp>
        <p:nvSpPr>
          <p:cNvPr id="2" name="TextBox 1">
            <a:extLst>
              <a:ext uri="{FF2B5EF4-FFF2-40B4-BE49-F238E27FC236}">
                <a16:creationId xmlns:a16="http://schemas.microsoft.com/office/drawing/2014/main" id="{452A0972-476A-4C17-A19B-6EB156F043E4}"/>
              </a:ext>
            </a:extLst>
          </p:cNvPr>
          <p:cNvSpPr txBox="1"/>
          <p:nvPr/>
        </p:nvSpPr>
        <p:spPr>
          <a:xfrm>
            <a:off x="2823885" y="323850"/>
            <a:ext cx="6276975" cy="646331"/>
          </a:xfrm>
          <a:prstGeom prst="rect">
            <a:avLst/>
          </a:prstGeom>
          <a:noFill/>
        </p:spPr>
        <p:txBody>
          <a:bodyPr wrap="square" rtlCol="0">
            <a:spAutoFit/>
          </a:bodyPr>
          <a:lstStyle/>
          <a:p>
            <a:r>
              <a:rPr lang="en-US" sz="3600" b="1" dirty="0">
                <a:solidFill>
                  <a:schemeClr val="accent4"/>
                </a:solidFill>
              </a:rPr>
              <a:t>OBESITY VS COLLEGE RATES</a:t>
            </a:r>
          </a:p>
        </p:txBody>
      </p:sp>
    </p:spTree>
    <p:extLst>
      <p:ext uri="{BB962C8B-B14F-4D97-AF65-F5344CB8AC3E}">
        <p14:creationId xmlns:p14="http://schemas.microsoft.com/office/powerpoint/2010/main" val="903500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87DE90E8-C783-44F3-A2C6-C4D8302530CE}"/>
              </a:ext>
            </a:extLst>
          </p:cNvPr>
          <p:cNvPicPr>
            <a:picLocks noChangeAspect="1"/>
          </p:cNvPicPr>
          <p:nvPr/>
        </p:nvPicPr>
        <p:blipFill>
          <a:blip r:embed="rId2"/>
          <a:stretch>
            <a:fillRect/>
          </a:stretch>
        </p:blipFill>
        <p:spPr>
          <a:xfrm>
            <a:off x="514349" y="1103587"/>
            <a:ext cx="5255923" cy="3811313"/>
          </a:xfrm>
          <a:prstGeom prst="rect">
            <a:avLst/>
          </a:prstGeom>
        </p:spPr>
      </p:pic>
      <p:sp>
        <p:nvSpPr>
          <p:cNvPr id="4" name="TextBox 3">
            <a:extLst>
              <a:ext uri="{FF2B5EF4-FFF2-40B4-BE49-F238E27FC236}">
                <a16:creationId xmlns:a16="http://schemas.microsoft.com/office/drawing/2014/main" id="{C1138A8E-98F5-4B20-BEC3-B781ACD241AD}"/>
              </a:ext>
            </a:extLst>
          </p:cNvPr>
          <p:cNvSpPr txBox="1"/>
          <p:nvPr/>
        </p:nvSpPr>
        <p:spPr>
          <a:xfrm>
            <a:off x="514349" y="5108082"/>
            <a:ext cx="2390775" cy="646331"/>
          </a:xfrm>
          <a:prstGeom prst="rect">
            <a:avLst/>
          </a:prstGeom>
          <a:noFill/>
        </p:spPr>
        <p:txBody>
          <a:bodyPr wrap="square" rtlCol="0">
            <a:spAutoFit/>
          </a:bodyPr>
          <a:lstStyle/>
          <a:p>
            <a:r>
              <a:rPr kumimoji="0" lang="en-US" altLang="en-US" sz="900" b="0" i="0" u="none" strike="noStrike" cap="none" normalizeH="0" baseline="0" dirty="0">
                <a:ln>
                  <a:noFill/>
                </a:ln>
                <a:solidFill>
                  <a:srgbClr val="D1D2D3"/>
                </a:solidFill>
                <a:effectLst/>
                <a:latin typeface="+mj-lt"/>
              </a:rPr>
              <a:t>R value: -0.8120860848378118</a:t>
            </a:r>
            <a:br>
              <a:rPr kumimoji="0" lang="en-US" altLang="en-US" sz="900" b="0" i="0" u="none" strike="noStrike" cap="none" normalizeH="0" baseline="0" dirty="0">
                <a:ln>
                  <a:noFill/>
                </a:ln>
                <a:solidFill>
                  <a:srgbClr val="D1D2D3"/>
                </a:solidFill>
                <a:effectLst/>
                <a:latin typeface="+mj-lt"/>
              </a:rPr>
            </a:br>
            <a:r>
              <a:rPr kumimoji="0" lang="en-US" altLang="en-US" sz="900" b="0" i="0" u="none" strike="noStrike" cap="none" normalizeH="0" baseline="0" dirty="0">
                <a:ln>
                  <a:noFill/>
                </a:ln>
                <a:solidFill>
                  <a:srgbClr val="D1D2D3"/>
                </a:solidFill>
                <a:effectLst/>
                <a:latin typeface="+mj-lt"/>
              </a:rPr>
              <a:t>R-squared value: 0.6594838091872056</a:t>
            </a:r>
            <a:r>
              <a:rPr kumimoji="0" lang="en-US" altLang="en-US" sz="900" b="0" i="0" u="none" strike="noStrike" cap="none" normalizeH="0" baseline="0" dirty="0">
                <a:ln>
                  <a:noFill/>
                </a:ln>
                <a:solidFill>
                  <a:schemeClr val="tx1"/>
                </a:solidFill>
                <a:effectLst/>
                <a:latin typeface="+mj-lt"/>
              </a:rPr>
              <a:t> </a:t>
            </a:r>
          </a:p>
          <a:p>
            <a:endParaRPr lang="en-US" dirty="0"/>
          </a:p>
        </p:txBody>
      </p:sp>
      <p:sp>
        <p:nvSpPr>
          <p:cNvPr id="5" name="TextBox 4">
            <a:extLst>
              <a:ext uri="{FF2B5EF4-FFF2-40B4-BE49-F238E27FC236}">
                <a16:creationId xmlns:a16="http://schemas.microsoft.com/office/drawing/2014/main" id="{1B98F439-BD13-43BB-BB87-30D40841D541}"/>
              </a:ext>
            </a:extLst>
          </p:cNvPr>
          <p:cNvSpPr txBox="1"/>
          <p:nvPr/>
        </p:nvSpPr>
        <p:spPr>
          <a:xfrm>
            <a:off x="2722707" y="5624429"/>
            <a:ext cx="6746585" cy="646331"/>
          </a:xfrm>
          <a:prstGeom prst="rect">
            <a:avLst/>
          </a:prstGeom>
          <a:noFill/>
        </p:spPr>
        <p:txBody>
          <a:bodyPr wrap="square" rtlCol="0">
            <a:spAutoFit/>
          </a:bodyPr>
          <a:lstStyle/>
          <a:p>
            <a:pPr algn="ctr"/>
            <a:r>
              <a:rPr lang="en-US" sz="1200" dirty="0">
                <a:solidFill>
                  <a:schemeClr val="accent5">
                    <a:lumMod val="60000"/>
                    <a:lumOff val="40000"/>
                  </a:schemeClr>
                </a:solidFill>
              </a:rPr>
              <a:t>Strong correlation exists that college educated individuals are less likely to be obese. </a:t>
            </a:r>
          </a:p>
          <a:p>
            <a:pPr algn="ctr"/>
            <a:r>
              <a:rPr lang="en-US" sz="1200" dirty="0">
                <a:solidFill>
                  <a:schemeClr val="accent5">
                    <a:lumMod val="60000"/>
                    <a:lumOff val="40000"/>
                  </a:schemeClr>
                </a:solidFill>
              </a:rPr>
              <a:t>Are educated people more likely to be more health conscious? </a:t>
            </a:r>
          </a:p>
          <a:p>
            <a:pPr algn="ctr"/>
            <a:r>
              <a:rPr lang="en-US" sz="1200" dirty="0">
                <a:solidFill>
                  <a:schemeClr val="accent5">
                    <a:lumMod val="60000"/>
                    <a:lumOff val="40000"/>
                  </a:schemeClr>
                </a:solidFill>
              </a:rPr>
              <a:t>Or do they have higher incomes that allow for better food options?</a:t>
            </a:r>
          </a:p>
        </p:txBody>
      </p:sp>
      <p:sp>
        <p:nvSpPr>
          <p:cNvPr id="8" name="TextBox 7">
            <a:extLst>
              <a:ext uri="{FF2B5EF4-FFF2-40B4-BE49-F238E27FC236}">
                <a16:creationId xmlns:a16="http://schemas.microsoft.com/office/drawing/2014/main" id="{06862D62-4389-43B4-888E-908AB482BBC7}"/>
              </a:ext>
            </a:extLst>
          </p:cNvPr>
          <p:cNvSpPr txBox="1"/>
          <p:nvPr/>
        </p:nvSpPr>
        <p:spPr>
          <a:xfrm>
            <a:off x="2171699" y="360665"/>
            <a:ext cx="7848600" cy="646331"/>
          </a:xfrm>
          <a:prstGeom prst="rect">
            <a:avLst/>
          </a:prstGeom>
          <a:noFill/>
        </p:spPr>
        <p:txBody>
          <a:bodyPr wrap="square" rtlCol="0">
            <a:spAutoFit/>
          </a:bodyPr>
          <a:lstStyle/>
          <a:p>
            <a:r>
              <a:rPr lang="en-US" sz="3600" b="1" dirty="0">
                <a:solidFill>
                  <a:schemeClr val="accent4"/>
                </a:solidFill>
              </a:rPr>
              <a:t>OBESITY VS COLLEGE EDUCATION</a:t>
            </a:r>
          </a:p>
        </p:txBody>
      </p:sp>
      <p:pic>
        <p:nvPicPr>
          <p:cNvPr id="10" name="Picture 9" descr="Chart, bar chart&#10;&#10;Description automatically generated">
            <a:extLst>
              <a:ext uri="{FF2B5EF4-FFF2-40B4-BE49-F238E27FC236}">
                <a16:creationId xmlns:a16="http://schemas.microsoft.com/office/drawing/2014/main" id="{7E25468E-90C7-43EF-9A94-42D1AD679909}"/>
              </a:ext>
            </a:extLst>
          </p:cNvPr>
          <p:cNvPicPr>
            <a:picLocks noChangeAspect="1"/>
          </p:cNvPicPr>
          <p:nvPr/>
        </p:nvPicPr>
        <p:blipFill>
          <a:blip r:embed="rId3"/>
          <a:stretch>
            <a:fillRect/>
          </a:stretch>
        </p:blipFill>
        <p:spPr>
          <a:xfrm>
            <a:off x="6000750" y="1154679"/>
            <a:ext cx="5439400" cy="3760221"/>
          </a:xfrm>
          <a:prstGeom prst="rect">
            <a:avLst/>
          </a:prstGeom>
        </p:spPr>
      </p:pic>
    </p:spTree>
    <p:extLst>
      <p:ext uri="{BB962C8B-B14F-4D97-AF65-F5344CB8AC3E}">
        <p14:creationId xmlns:p14="http://schemas.microsoft.com/office/powerpoint/2010/main" val="1360760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972185-202F-4E39-8546-5CCD91DA33CB}"/>
              </a:ext>
            </a:extLst>
          </p:cNvPr>
          <p:cNvSpPr txBox="1"/>
          <p:nvPr/>
        </p:nvSpPr>
        <p:spPr>
          <a:xfrm>
            <a:off x="1495422" y="491249"/>
            <a:ext cx="9201149" cy="646331"/>
          </a:xfrm>
          <a:prstGeom prst="rect">
            <a:avLst/>
          </a:prstGeom>
          <a:noFill/>
        </p:spPr>
        <p:txBody>
          <a:bodyPr wrap="square" rtlCol="0">
            <a:spAutoFit/>
          </a:bodyPr>
          <a:lstStyle/>
          <a:p>
            <a:pPr algn="ctr"/>
            <a:r>
              <a:rPr lang="en-US" sz="3600" b="1" dirty="0">
                <a:solidFill>
                  <a:schemeClr val="accent4"/>
                </a:solidFill>
              </a:rPr>
              <a:t>OBESITY VS INCOME VS EDUCATION</a:t>
            </a:r>
          </a:p>
        </p:txBody>
      </p:sp>
      <p:pic>
        <p:nvPicPr>
          <p:cNvPr id="6" name="Picture 5" descr="Chart, scatter chart&#10;&#10;Description automatically generated">
            <a:extLst>
              <a:ext uri="{FF2B5EF4-FFF2-40B4-BE49-F238E27FC236}">
                <a16:creationId xmlns:a16="http://schemas.microsoft.com/office/drawing/2014/main" id="{B72CBFED-5A4C-46CC-B9AD-7F767B995B3A}"/>
              </a:ext>
            </a:extLst>
          </p:cNvPr>
          <p:cNvPicPr>
            <a:picLocks noChangeAspect="1"/>
          </p:cNvPicPr>
          <p:nvPr/>
        </p:nvPicPr>
        <p:blipFill>
          <a:blip r:embed="rId2"/>
          <a:stretch>
            <a:fillRect/>
          </a:stretch>
        </p:blipFill>
        <p:spPr>
          <a:xfrm>
            <a:off x="8343900" y="1537096"/>
            <a:ext cx="3505164" cy="2529731"/>
          </a:xfrm>
          <a:prstGeom prst="rect">
            <a:avLst/>
          </a:prstGeom>
        </p:spPr>
      </p:pic>
      <p:pic>
        <p:nvPicPr>
          <p:cNvPr id="8" name="Picture 7" descr="Chart, scatter chart&#10;&#10;Description automatically generated">
            <a:extLst>
              <a:ext uri="{FF2B5EF4-FFF2-40B4-BE49-F238E27FC236}">
                <a16:creationId xmlns:a16="http://schemas.microsoft.com/office/drawing/2014/main" id="{A42998CA-D14A-4391-854E-2D741FB00DC5}"/>
              </a:ext>
            </a:extLst>
          </p:cNvPr>
          <p:cNvPicPr>
            <a:picLocks noChangeAspect="1"/>
          </p:cNvPicPr>
          <p:nvPr/>
        </p:nvPicPr>
        <p:blipFill>
          <a:blip r:embed="rId3"/>
          <a:stretch>
            <a:fillRect/>
          </a:stretch>
        </p:blipFill>
        <p:spPr>
          <a:xfrm>
            <a:off x="342936" y="1527375"/>
            <a:ext cx="3543299" cy="2539456"/>
          </a:xfrm>
          <a:prstGeom prst="rect">
            <a:avLst/>
          </a:prstGeom>
        </p:spPr>
      </p:pic>
      <p:pic>
        <p:nvPicPr>
          <p:cNvPr id="10" name="Picture 9" descr="Chart, scatter chart&#10;&#10;Description automatically generated">
            <a:extLst>
              <a:ext uri="{FF2B5EF4-FFF2-40B4-BE49-F238E27FC236}">
                <a16:creationId xmlns:a16="http://schemas.microsoft.com/office/drawing/2014/main" id="{FE6D4B32-C580-4CB0-83DC-3F3472B516E5}"/>
              </a:ext>
            </a:extLst>
          </p:cNvPr>
          <p:cNvPicPr>
            <a:picLocks noChangeAspect="1"/>
          </p:cNvPicPr>
          <p:nvPr/>
        </p:nvPicPr>
        <p:blipFill rotWithShape="1">
          <a:blip r:embed="rId4"/>
          <a:srcRect t="7941" b="5126"/>
          <a:stretch/>
        </p:blipFill>
        <p:spPr>
          <a:xfrm>
            <a:off x="4324350" y="1527375"/>
            <a:ext cx="3543299" cy="2539452"/>
          </a:xfrm>
          <a:prstGeom prst="rect">
            <a:avLst/>
          </a:prstGeom>
        </p:spPr>
      </p:pic>
      <p:sp>
        <p:nvSpPr>
          <p:cNvPr id="13" name="TextBox 12">
            <a:extLst>
              <a:ext uri="{FF2B5EF4-FFF2-40B4-BE49-F238E27FC236}">
                <a16:creationId xmlns:a16="http://schemas.microsoft.com/office/drawing/2014/main" id="{75A227B8-C2BC-4285-A917-B43D481EA941}"/>
              </a:ext>
            </a:extLst>
          </p:cNvPr>
          <p:cNvSpPr txBox="1"/>
          <p:nvPr/>
        </p:nvSpPr>
        <p:spPr>
          <a:xfrm>
            <a:off x="7686676" y="3969920"/>
            <a:ext cx="1152488" cy="468730"/>
          </a:xfrm>
          <a:prstGeom prst="rect">
            <a:avLst/>
          </a:prstGeom>
          <a:noFill/>
        </p:spPr>
        <p:txBody>
          <a:bodyPr wrap="square" rtlCol="0">
            <a:spAutoFit/>
          </a:bodyPr>
          <a:lstStyle/>
          <a:p>
            <a:endParaRPr lang="en-US" dirty="0"/>
          </a:p>
        </p:txBody>
      </p:sp>
      <p:sp>
        <p:nvSpPr>
          <p:cNvPr id="14" name="Rectangle 1">
            <a:extLst>
              <a:ext uri="{FF2B5EF4-FFF2-40B4-BE49-F238E27FC236}">
                <a16:creationId xmlns:a16="http://schemas.microsoft.com/office/drawing/2014/main" id="{59608846-D0E2-4C08-BD12-52B8635C9DA0}"/>
              </a:ext>
            </a:extLst>
          </p:cNvPr>
          <p:cNvSpPr>
            <a:spLocks noChangeArrowheads="1"/>
          </p:cNvSpPr>
          <p:nvPr/>
        </p:nvSpPr>
        <p:spPr bwMode="auto">
          <a:xfrm>
            <a:off x="9039189" y="4219529"/>
            <a:ext cx="2809875"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 value: 0.9404077031123526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R-squared value: 0.8843666480730507</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Rectangle 3">
            <a:extLst>
              <a:ext uri="{FF2B5EF4-FFF2-40B4-BE49-F238E27FC236}">
                <a16:creationId xmlns:a16="http://schemas.microsoft.com/office/drawing/2014/main" id="{556445A9-52C4-48AB-AA58-0365C4C2C8F4}"/>
              </a:ext>
            </a:extLst>
          </p:cNvPr>
          <p:cNvSpPr>
            <a:spLocks noChangeArrowheads="1"/>
          </p:cNvSpPr>
          <p:nvPr/>
        </p:nvSpPr>
        <p:spPr bwMode="auto">
          <a:xfrm>
            <a:off x="4735049" y="4243510"/>
            <a:ext cx="2721899"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 value: -0.7532467718723405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R-squared value: 0.5673806993361017</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Rectangle 4">
            <a:extLst>
              <a:ext uri="{FF2B5EF4-FFF2-40B4-BE49-F238E27FC236}">
                <a16:creationId xmlns:a16="http://schemas.microsoft.com/office/drawing/2014/main" id="{8CFC563F-5EC9-4A18-9CF7-A11F3E61AC58}"/>
              </a:ext>
            </a:extLst>
          </p:cNvPr>
          <p:cNvSpPr>
            <a:spLocks noChangeArrowheads="1"/>
          </p:cNvSpPr>
          <p:nvPr/>
        </p:nvSpPr>
        <p:spPr bwMode="auto">
          <a:xfrm>
            <a:off x="342936" y="4219530"/>
            <a:ext cx="2721899"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 value: -0.8120860848378118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R-squared value: 0.6594838091872056</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237606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84580C-7487-4524-84FE-DE1FD4647A1F}"/>
              </a:ext>
            </a:extLst>
          </p:cNvPr>
          <p:cNvSpPr txBox="1"/>
          <p:nvPr/>
        </p:nvSpPr>
        <p:spPr>
          <a:xfrm>
            <a:off x="2005012" y="371475"/>
            <a:ext cx="8181975" cy="646331"/>
          </a:xfrm>
          <a:prstGeom prst="rect">
            <a:avLst/>
          </a:prstGeom>
          <a:noFill/>
        </p:spPr>
        <p:txBody>
          <a:bodyPr wrap="square" rtlCol="0">
            <a:spAutoFit/>
          </a:bodyPr>
          <a:lstStyle/>
          <a:p>
            <a:r>
              <a:rPr lang="en-US" sz="3600" b="1" dirty="0">
                <a:solidFill>
                  <a:schemeClr val="accent4"/>
                </a:solidFill>
              </a:rPr>
              <a:t>OBESITY VS INCOME VS EDUCATION</a:t>
            </a:r>
          </a:p>
        </p:txBody>
      </p:sp>
      <p:pic>
        <p:nvPicPr>
          <p:cNvPr id="4" name="Picture 3" descr="A picture containing chart&#10;&#10;Description automatically generated">
            <a:extLst>
              <a:ext uri="{FF2B5EF4-FFF2-40B4-BE49-F238E27FC236}">
                <a16:creationId xmlns:a16="http://schemas.microsoft.com/office/drawing/2014/main" id="{B5653D3F-E126-41FD-BF67-E2857898BE94}"/>
              </a:ext>
            </a:extLst>
          </p:cNvPr>
          <p:cNvPicPr>
            <a:picLocks noChangeAspect="1"/>
          </p:cNvPicPr>
          <p:nvPr/>
        </p:nvPicPr>
        <p:blipFill>
          <a:blip r:embed="rId2"/>
          <a:stretch>
            <a:fillRect/>
          </a:stretch>
        </p:blipFill>
        <p:spPr>
          <a:xfrm>
            <a:off x="219896" y="1231399"/>
            <a:ext cx="3834765" cy="3213489"/>
          </a:xfrm>
          <a:prstGeom prst="rect">
            <a:avLst/>
          </a:prstGeom>
        </p:spPr>
      </p:pic>
      <p:pic>
        <p:nvPicPr>
          <p:cNvPr id="6" name="Picture 5" descr="A picture containing map&#10;&#10;Description automatically generated">
            <a:extLst>
              <a:ext uri="{FF2B5EF4-FFF2-40B4-BE49-F238E27FC236}">
                <a16:creationId xmlns:a16="http://schemas.microsoft.com/office/drawing/2014/main" id="{000E6A1D-0085-4A21-8342-379F0B3D528F}"/>
              </a:ext>
            </a:extLst>
          </p:cNvPr>
          <p:cNvPicPr>
            <a:picLocks noChangeAspect="1"/>
          </p:cNvPicPr>
          <p:nvPr/>
        </p:nvPicPr>
        <p:blipFill>
          <a:blip r:embed="rId3"/>
          <a:stretch>
            <a:fillRect/>
          </a:stretch>
        </p:blipFill>
        <p:spPr>
          <a:xfrm>
            <a:off x="4152392" y="1229480"/>
            <a:ext cx="3817797" cy="3213490"/>
          </a:xfrm>
          <a:prstGeom prst="rect">
            <a:avLst/>
          </a:prstGeom>
        </p:spPr>
      </p:pic>
      <p:pic>
        <p:nvPicPr>
          <p:cNvPr id="8" name="Picture 7" descr="Map&#10;&#10;Description automatically generated">
            <a:extLst>
              <a:ext uri="{FF2B5EF4-FFF2-40B4-BE49-F238E27FC236}">
                <a16:creationId xmlns:a16="http://schemas.microsoft.com/office/drawing/2014/main" id="{D0EC5731-12A3-444E-BC75-BE15A3F97BBE}"/>
              </a:ext>
            </a:extLst>
          </p:cNvPr>
          <p:cNvPicPr>
            <a:picLocks noChangeAspect="1"/>
          </p:cNvPicPr>
          <p:nvPr/>
        </p:nvPicPr>
        <p:blipFill>
          <a:blip r:embed="rId4"/>
          <a:stretch>
            <a:fillRect/>
          </a:stretch>
        </p:blipFill>
        <p:spPr>
          <a:xfrm>
            <a:off x="8067921" y="1231400"/>
            <a:ext cx="3834765" cy="3213490"/>
          </a:xfrm>
          <a:prstGeom prst="rect">
            <a:avLst/>
          </a:prstGeom>
        </p:spPr>
      </p:pic>
      <p:sp>
        <p:nvSpPr>
          <p:cNvPr id="9" name="TextBox 8">
            <a:extLst>
              <a:ext uri="{FF2B5EF4-FFF2-40B4-BE49-F238E27FC236}">
                <a16:creationId xmlns:a16="http://schemas.microsoft.com/office/drawing/2014/main" id="{337F2084-D4CA-4F8D-B13F-B9EFA3B949F1}"/>
              </a:ext>
            </a:extLst>
          </p:cNvPr>
          <p:cNvSpPr txBox="1"/>
          <p:nvPr/>
        </p:nvSpPr>
        <p:spPr>
          <a:xfrm>
            <a:off x="2657475" y="4703270"/>
            <a:ext cx="6505575" cy="1846659"/>
          </a:xfrm>
          <a:prstGeom prst="rect">
            <a:avLst/>
          </a:prstGeom>
          <a:noFill/>
        </p:spPr>
        <p:txBody>
          <a:bodyPr wrap="square" rtlCol="0">
            <a:spAutoFit/>
          </a:bodyPr>
          <a:lstStyle/>
          <a:p>
            <a:r>
              <a:rPr lang="en-US" sz="1600" dirty="0">
                <a:solidFill>
                  <a:schemeClr val="accent4"/>
                </a:solidFill>
              </a:rPr>
              <a:t>The strong negative correlations between obesity &amp; college and obesity &amp; income show a relationship between obesity and income.</a:t>
            </a:r>
          </a:p>
          <a:p>
            <a:endParaRPr lang="en-US" sz="1600" dirty="0">
              <a:solidFill>
                <a:schemeClr val="accent4"/>
              </a:solidFill>
            </a:endParaRPr>
          </a:p>
          <a:p>
            <a:r>
              <a:rPr lang="en-US" sz="1600" dirty="0">
                <a:solidFill>
                  <a:schemeClr val="accent4"/>
                </a:solidFill>
              </a:rPr>
              <a:t>College education usually leads to a higher income and a higher income may yield access to healthier food options.</a:t>
            </a:r>
          </a:p>
          <a:p>
            <a:endParaRPr lang="en-US" dirty="0"/>
          </a:p>
        </p:txBody>
      </p:sp>
    </p:spTree>
    <p:extLst>
      <p:ext uri="{BB962C8B-B14F-4D97-AF65-F5344CB8AC3E}">
        <p14:creationId xmlns:p14="http://schemas.microsoft.com/office/powerpoint/2010/main" val="343279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6CF3A0-2840-45B4-99AE-ABE9CEAA8B1B}"/>
              </a:ext>
            </a:extLst>
          </p:cNvPr>
          <p:cNvSpPr txBox="1"/>
          <p:nvPr/>
        </p:nvSpPr>
        <p:spPr>
          <a:xfrm>
            <a:off x="1141413" y="399496"/>
            <a:ext cx="9905998" cy="1114980"/>
          </a:xfrm>
          <a:prstGeom prst="rect">
            <a:avLst/>
          </a:prstGeom>
        </p:spPr>
        <p:txBody>
          <a:bodyPr vert="horz" lIns="91440" tIns="45720" rIns="91440" bIns="45720" rtlCol="0" anchor="ctr">
            <a:normAutofit/>
          </a:bodyPr>
          <a:lstStyle/>
          <a:p>
            <a:pPr>
              <a:spcBef>
                <a:spcPct val="0"/>
              </a:spcBef>
              <a:spcAft>
                <a:spcPts val="600"/>
              </a:spcAft>
            </a:pPr>
            <a:endParaRPr lang="en-US" sz="3200"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endParaRPr>
          </a:p>
        </p:txBody>
      </p:sp>
      <p:sp>
        <p:nvSpPr>
          <p:cNvPr id="4" name="TextBox 3">
            <a:extLst>
              <a:ext uri="{FF2B5EF4-FFF2-40B4-BE49-F238E27FC236}">
                <a16:creationId xmlns:a16="http://schemas.microsoft.com/office/drawing/2014/main" id="{9C7877E9-C7A7-4719-964A-4F18015B2AC6}"/>
              </a:ext>
            </a:extLst>
          </p:cNvPr>
          <p:cNvSpPr txBox="1"/>
          <p:nvPr/>
        </p:nvSpPr>
        <p:spPr>
          <a:xfrm>
            <a:off x="2709741" y="527825"/>
            <a:ext cx="6318370" cy="646331"/>
          </a:xfrm>
          <a:prstGeom prst="rect">
            <a:avLst/>
          </a:prstGeom>
          <a:noFill/>
        </p:spPr>
        <p:txBody>
          <a:bodyPr wrap="square" rtlCol="0">
            <a:spAutoFit/>
          </a:bodyPr>
          <a:lstStyle/>
          <a:p>
            <a:pPr algn="ctr"/>
            <a:r>
              <a:rPr lang="en-US" sz="3600" b="1" dirty="0">
                <a:solidFill>
                  <a:schemeClr val="accent4"/>
                </a:solidFill>
              </a:rPr>
              <a:t>CONCLUSIONS</a:t>
            </a:r>
          </a:p>
        </p:txBody>
      </p:sp>
      <p:sp>
        <p:nvSpPr>
          <p:cNvPr id="6" name="TextBox 5">
            <a:extLst>
              <a:ext uri="{FF2B5EF4-FFF2-40B4-BE49-F238E27FC236}">
                <a16:creationId xmlns:a16="http://schemas.microsoft.com/office/drawing/2014/main" id="{BCB5366B-44E9-4F05-8F9B-5D7E3460CB8F}"/>
              </a:ext>
            </a:extLst>
          </p:cNvPr>
          <p:cNvSpPr txBox="1"/>
          <p:nvPr/>
        </p:nvSpPr>
        <p:spPr>
          <a:xfrm>
            <a:off x="1684338" y="3256070"/>
            <a:ext cx="6619875" cy="830997"/>
          </a:xfrm>
          <a:prstGeom prst="rect">
            <a:avLst/>
          </a:prstGeom>
          <a:noFill/>
        </p:spPr>
        <p:txBody>
          <a:bodyPr wrap="square" rtlCol="0">
            <a:spAutoFit/>
          </a:bodyPr>
          <a:lstStyle/>
          <a:p>
            <a:r>
              <a:rPr lang="en-US" sz="1600" dirty="0"/>
              <a:t>SUMMARIZE, INCONCLUSIVE</a:t>
            </a:r>
          </a:p>
          <a:p>
            <a:r>
              <a:rPr lang="en-US" sz="1600" dirty="0"/>
              <a:t>FURTHER RESEARCH ON PROFIT</a:t>
            </a:r>
          </a:p>
          <a:p>
            <a:r>
              <a:rPr lang="en-US" sz="1600" dirty="0"/>
              <a:t>CORRELATION WITH PROFIT?</a:t>
            </a:r>
          </a:p>
        </p:txBody>
      </p:sp>
      <p:sp>
        <p:nvSpPr>
          <p:cNvPr id="7" name="TextBox 6">
            <a:extLst>
              <a:ext uri="{FF2B5EF4-FFF2-40B4-BE49-F238E27FC236}">
                <a16:creationId xmlns:a16="http://schemas.microsoft.com/office/drawing/2014/main" id="{04CB6F54-C534-41C9-BE50-9FA2CC5F6026}"/>
              </a:ext>
            </a:extLst>
          </p:cNvPr>
          <p:cNvSpPr txBox="1"/>
          <p:nvPr/>
        </p:nvSpPr>
        <p:spPr>
          <a:xfrm>
            <a:off x="1601726" y="1407200"/>
            <a:ext cx="8534400" cy="2031325"/>
          </a:xfrm>
          <a:prstGeom prst="rect">
            <a:avLst/>
          </a:prstGeom>
          <a:noFill/>
        </p:spPr>
        <p:txBody>
          <a:bodyPr wrap="square" rtlCol="0">
            <a:spAutoFit/>
          </a:bodyPr>
          <a:lstStyle/>
          <a:p>
            <a:pPr algn="ctr"/>
            <a:r>
              <a:rPr lang="en-US" sz="1800" dirty="0"/>
              <a:t>Strong correlation exists that college educated individuals are less likely to be obese. Are educated people more likely to be more health conscious? Or do they have higher incomes that allow for better food options? </a:t>
            </a:r>
            <a:r>
              <a:rPr lang="en-US" dirty="0"/>
              <a:t>Higher </a:t>
            </a:r>
            <a:r>
              <a:rPr lang="en-US" sz="1800" dirty="0"/>
              <a:t>incomes may lead to access to healthier food options that may lower risk of obesity.</a:t>
            </a:r>
          </a:p>
          <a:p>
            <a:pPr algn="ctr"/>
            <a:endParaRPr lang="en-US" sz="1800" dirty="0"/>
          </a:p>
          <a:p>
            <a:endParaRPr lang="en-US" dirty="0"/>
          </a:p>
        </p:txBody>
      </p:sp>
    </p:spTree>
    <p:extLst>
      <p:ext uri="{BB962C8B-B14F-4D97-AF65-F5344CB8AC3E}">
        <p14:creationId xmlns:p14="http://schemas.microsoft.com/office/powerpoint/2010/main" val="3897948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FF18C8-0A5B-4803-8FF5-BC6CD5BA9E0D}"/>
              </a:ext>
            </a:extLst>
          </p:cNvPr>
          <p:cNvSpPr txBox="1"/>
          <p:nvPr/>
        </p:nvSpPr>
        <p:spPr>
          <a:xfrm>
            <a:off x="2124907" y="509130"/>
            <a:ext cx="7776838" cy="646331"/>
          </a:xfrm>
          <a:prstGeom prst="rect">
            <a:avLst/>
          </a:prstGeom>
          <a:noFill/>
        </p:spPr>
        <p:txBody>
          <a:bodyPr wrap="square" rtlCol="0">
            <a:spAutoFit/>
          </a:bodyPr>
          <a:lstStyle/>
          <a:p>
            <a:pPr algn="ctr"/>
            <a:r>
              <a:rPr lang="en-US" sz="3600" b="1" dirty="0">
                <a:solidFill>
                  <a:schemeClr val="accent4"/>
                </a:solidFill>
              </a:rPr>
              <a:t>OBJECTIVE</a:t>
            </a:r>
          </a:p>
        </p:txBody>
      </p:sp>
      <p:sp>
        <p:nvSpPr>
          <p:cNvPr id="4" name="TextBox 3">
            <a:extLst>
              <a:ext uri="{FF2B5EF4-FFF2-40B4-BE49-F238E27FC236}">
                <a16:creationId xmlns:a16="http://schemas.microsoft.com/office/drawing/2014/main" id="{6530B59F-44B3-4128-8F4C-8D7A86009448}"/>
              </a:ext>
            </a:extLst>
          </p:cNvPr>
          <p:cNvSpPr txBox="1"/>
          <p:nvPr/>
        </p:nvSpPr>
        <p:spPr>
          <a:xfrm>
            <a:off x="350945" y="1506005"/>
            <a:ext cx="11324763" cy="4519699"/>
          </a:xfrm>
          <a:prstGeom prst="rect">
            <a:avLst/>
          </a:prstGeom>
          <a:noFill/>
        </p:spPr>
        <p:txBody>
          <a:bodyPr wrap="square" rtlCol="0">
            <a:spAutoFit/>
          </a:bodyPr>
          <a:lstStyle/>
          <a:p>
            <a:r>
              <a:rPr lang="en-US" sz="1600" b="1" dirty="0"/>
              <a:t>The intent of this project is to find correlations between Fast Food restaurants, California County demographics and Health issues. </a:t>
            </a:r>
          </a:p>
          <a:p>
            <a:endParaRPr lang="en-US" sz="1600" b="1" dirty="0"/>
          </a:p>
          <a:p>
            <a:pPr marL="0" marR="0">
              <a:lnSpc>
                <a:spcPct val="107000"/>
              </a:lnSpc>
              <a:spcBef>
                <a:spcPts val="0"/>
              </a:spcBef>
              <a:spcAft>
                <a:spcPts val="800"/>
              </a:spcAft>
            </a:pPr>
            <a:r>
              <a:rPr lang="en-US" sz="1600" b="1" dirty="0">
                <a:effectLst/>
                <a:ea typeface="Calibri" panose="020F0502020204030204" pitchFamily="34" charset="0"/>
                <a:cs typeface="Times New Roman" panose="02020603050405020304" pitchFamily="18" charset="0"/>
              </a:rPr>
              <a:t>Questions we intend to answer:</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600" b="1" dirty="0">
                <a:effectLst/>
                <a:ea typeface="Calibri" panose="020F0502020204030204" pitchFamily="34" charset="0"/>
                <a:cs typeface="Times New Roman" panose="02020603050405020304" pitchFamily="18" charset="0"/>
              </a:rPr>
              <a:t>Is there any link between Fast Food restaurant population and obesity in the area?</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600" b="1" dirty="0">
                <a:effectLst/>
                <a:ea typeface="Calibri" panose="020F0502020204030204" pitchFamily="34" charset="0"/>
                <a:cs typeface="Times New Roman" panose="02020603050405020304" pitchFamily="18" charset="0"/>
              </a:rPr>
              <a:t>Are Fast Food restaurants more common in lower income areas?</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600" b="1" dirty="0">
                <a:effectLst/>
                <a:ea typeface="Calibri" panose="020F0502020204030204" pitchFamily="34" charset="0"/>
                <a:cs typeface="Times New Roman" panose="02020603050405020304" pitchFamily="18" charset="0"/>
              </a:rPr>
              <a:t>What is the concentration of Fast Food restaurants in the selected county? </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600" b="1" dirty="0">
                <a:effectLst/>
                <a:ea typeface="Calibri" panose="020F0502020204030204" pitchFamily="34" charset="0"/>
                <a:cs typeface="Times New Roman" panose="02020603050405020304" pitchFamily="18" charset="0"/>
              </a:rPr>
              <a:t>How high is the concentration of these health factors in our population areas?</a:t>
            </a:r>
            <a:endParaRPr lang="en-US" sz="1600" b="1" dirty="0"/>
          </a:p>
          <a:p>
            <a:endParaRPr lang="en-US" sz="1600" b="1" dirty="0"/>
          </a:p>
          <a:p>
            <a:r>
              <a:rPr lang="en-US" sz="1600" b="1" dirty="0"/>
              <a:t>We will be analyzing Census data for populations and demographics from the California Census*, Fast Food Data from the US Department of Agriculture*, and Health Data from the CDC*.</a:t>
            </a:r>
          </a:p>
          <a:p>
            <a:endParaRPr lang="en-US" sz="1400" dirty="0"/>
          </a:p>
          <a:p>
            <a:pPr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effectLst/>
                <a:ea typeface="Times New Roman" panose="02020603050405020304" pitchFamily="18" charset="0"/>
                <a:cs typeface="Times New Roman" panose="02020603050405020304" pitchFamily="18" charset="0"/>
              </a:rPr>
              <a:t>* Fast Food Data: [United States Department of Agriculture](https://www.ers.usda.gov/data-products/food-environment-atlas/go-to-the-atlas/). </a:t>
            </a:r>
          </a:p>
          <a:p>
            <a:pPr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effectLst/>
                <a:ea typeface="Times New Roman" panose="02020603050405020304" pitchFamily="18" charset="0"/>
                <a:cs typeface="Times New Roman" panose="02020603050405020304" pitchFamily="18" charset="0"/>
              </a:rPr>
              <a:t>* California Census Data came from the Census API: [Census Package](https://github.com/datamade/census).</a:t>
            </a:r>
          </a:p>
          <a:p>
            <a:pPr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effectLst/>
                <a:ea typeface="Times New Roman" panose="02020603050405020304" pitchFamily="18" charset="0"/>
                <a:cs typeface="Times New Roman" panose="02020603050405020304" pitchFamily="18" charset="0"/>
              </a:rPr>
              <a:t>* Health Data: [CDC](https://gis.cdc.gov/grasp/diabetes/DiabetesAtlas.html).</a:t>
            </a:r>
            <a:endParaRPr lang="en-US" sz="1400" dirty="0"/>
          </a:p>
        </p:txBody>
      </p:sp>
    </p:spTree>
    <p:extLst>
      <p:ext uri="{BB962C8B-B14F-4D97-AF65-F5344CB8AC3E}">
        <p14:creationId xmlns:p14="http://schemas.microsoft.com/office/powerpoint/2010/main" val="1379642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2172-2C63-459B-9A48-B7979DF7C334}"/>
              </a:ext>
            </a:extLst>
          </p:cNvPr>
          <p:cNvSpPr>
            <a:spLocks noGrp="1"/>
          </p:cNvSpPr>
          <p:nvPr>
            <p:ph type="title"/>
          </p:nvPr>
        </p:nvSpPr>
        <p:spPr>
          <a:xfrm>
            <a:off x="807868" y="277738"/>
            <a:ext cx="10115255" cy="457201"/>
          </a:xfrm>
        </p:spPr>
        <p:txBody>
          <a:bodyPr>
            <a:normAutofit fontScale="90000"/>
          </a:bodyPr>
          <a:lstStyle/>
          <a:p>
            <a:pPr algn="ctr"/>
            <a:r>
              <a:rPr lang="en-US" b="1" dirty="0">
                <a:solidFill>
                  <a:schemeClr val="accent4"/>
                </a:solidFill>
              </a:rPr>
              <a:t>Fast Food Restaurants Per County in California</a:t>
            </a:r>
          </a:p>
        </p:txBody>
      </p:sp>
      <p:pic>
        <p:nvPicPr>
          <p:cNvPr id="8" name="Content Placeholder 7" descr="A picture containing map&#10;&#10;Description automatically generated">
            <a:extLst>
              <a:ext uri="{FF2B5EF4-FFF2-40B4-BE49-F238E27FC236}">
                <a16:creationId xmlns:a16="http://schemas.microsoft.com/office/drawing/2014/main" id="{71F6B8A1-2EAC-4291-94CA-BA557384B019}"/>
              </a:ext>
            </a:extLst>
          </p:cNvPr>
          <p:cNvPicPr>
            <a:picLocks noGrp="1" noChangeAspect="1"/>
          </p:cNvPicPr>
          <p:nvPr>
            <p:ph sz="half" idx="2"/>
          </p:nvPr>
        </p:nvPicPr>
        <p:blipFill rotWithShape="1">
          <a:blip r:embed="rId2"/>
          <a:srcRect t="1341" r="9785" b="-1"/>
          <a:stretch/>
        </p:blipFill>
        <p:spPr>
          <a:xfrm>
            <a:off x="807868" y="3664461"/>
            <a:ext cx="3746377" cy="2263284"/>
          </a:xfrm>
        </p:spPr>
      </p:pic>
      <p:pic>
        <p:nvPicPr>
          <p:cNvPr id="10" name="Content Placeholder 9" descr="A picture containing map&#10;&#10;Description automatically generated">
            <a:extLst>
              <a:ext uri="{FF2B5EF4-FFF2-40B4-BE49-F238E27FC236}">
                <a16:creationId xmlns:a16="http://schemas.microsoft.com/office/drawing/2014/main" id="{13D9C422-FCAF-4AE1-82EB-9C907BC7D5F2}"/>
              </a:ext>
            </a:extLst>
          </p:cNvPr>
          <p:cNvPicPr>
            <a:picLocks noGrp="1" noChangeAspect="1"/>
          </p:cNvPicPr>
          <p:nvPr>
            <p:ph sz="quarter" idx="4"/>
          </p:nvPr>
        </p:nvPicPr>
        <p:blipFill rotWithShape="1">
          <a:blip r:embed="rId3"/>
          <a:srcRect l="6951" r="13003" b="-281"/>
          <a:stretch/>
        </p:blipFill>
        <p:spPr>
          <a:xfrm>
            <a:off x="841853" y="1068058"/>
            <a:ext cx="3653948" cy="2263284"/>
          </a:xfrm>
        </p:spPr>
      </p:pic>
      <p:pic>
        <p:nvPicPr>
          <p:cNvPr id="12" name="Picture 11" descr="A picture containing chart&#10;&#10;Description automatically generated">
            <a:extLst>
              <a:ext uri="{FF2B5EF4-FFF2-40B4-BE49-F238E27FC236}">
                <a16:creationId xmlns:a16="http://schemas.microsoft.com/office/drawing/2014/main" id="{D39D9EBF-2CC2-435F-A1EA-990BC577498F}"/>
              </a:ext>
            </a:extLst>
          </p:cNvPr>
          <p:cNvPicPr>
            <a:picLocks noChangeAspect="1"/>
          </p:cNvPicPr>
          <p:nvPr/>
        </p:nvPicPr>
        <p:blipFill>
          <a:blip r:embed="rId4"/>
          <a:stretch>
            <a:fillRect/>
          </a:stretch>
        </p:blipFill>
        <p:spPr>
          <a:xfrm>
            <a:off x="5299226" y="1344284"/>
            <a:ext cx="6416524" cy="3808742"/>
          </a:xfrm>
          <a:prstGeom prst="rect">
            <a:avLst/>
          </a:prstGeom>
        </p:spPr>
      </p:pic>
      <p:sp>
        <p:nvSpPr>
          <p:cNvPr id="14" name="TextBox 13">
            <a:extLst>
              <a:ext uri="{FF2B5EF4-FFF2-40B4-BE49-F238E27FC236}">
                <a16:creationId xmlns:a16="http://schemas.microsoft.com/office/drawing/2014/main" id="{50CD22A7-65F6-4E3D-8A5E-147426CCDD1D}"/>
              </a:ext>
            </a:extLst>
          </p:cNvPr>
          <p:cNvSpPr txBox="1"/>
          <p:nvPr/>
        </p:nvSpPr>
        <p:spPr>
          <a:xfrm>
            <a:off x="5145531" y="5300706"/>
            <a:ext cx="6143349" cy="738664"/>
          </a:xfrm>
          <a:prstGeom prst="rect">
            <a:avLst/>
          </a:prstGeom>
          <a:noFill/>
        </p:spPr>
        <p:txBody>
          <a:bodyPr wrap="square" rtlCol="0">
            <a:spAutoFit/>
          </a:bodyPr>
          <a:lstStyle/>
          <a:p>
            <a:r>
              <a:rPr lang="en-US" sz="1400" dirty="0">
                <a:solidFill>
                  <a:schemeClr val="accent4"/>
                </a:solidFill>
              </a:rPr>
              <a:t>A visible concentration in Southern CA. </a:t>
            </a:r>
          </a:p>
          <a:p>
            <a:r>
              <a:rPr lang="en-US" sz="1400" dirty="0">
                <a:solidFill>
                  <a:schemeClr val="accent4"/>
                </a:solidFill>
              </a:rPr>
              <a:t>Majority of counties experienced a very large percent change here. Possibly due to Population increase.</a:t>
            </a:r>
          </a:p>
        </p:txBody>
      </p:sp>
    </p:spTree>
    <p:extLst>
      <p:ext uri="{BB962C8B-B14F-4D97-AF65-F5344CB8AC3E}">
        <p14:creationId xmlns:p14="http://schemas.microsoft.com/office/powerpoint/2010/main" val="2936367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5571C1-8C0D-4F4A-8BF2-23B524FEC045}"/>
              </a:ext>
            </a:extLst>
          </p:cNvPr>
          <p:cNvSpPr txBox="1"/>
          <p:nvPr/>
        </p:nvSpPr>
        <p:spPr>
          <a:xfrm>
            <a:off x="1809750" y="372844"/>
            <a:ext cx="8667750" cy="646331"/>
          </a:xfrm>
          <a:prstGeom prst="rect">
            <a:avLst/>
          </a:prstGeom>
          <a:noFill/>
        </p:spPr>
        <p:txBody>
          <a:bodyPr wrap="square" rtlCol="0">
            <a:spAutoFit/>
          </a:bodyPr>
          <a:lstStyle/>
          <a:p>
            <a:pPr algn="ctr"/>
            <a:r>
              <a:rPr lang="en-US" sz="3600" b="1" dirty="0">
                <a:solidFill>
                  <a:schemeClr val="accent4"/>
                </a:solidFill>
              </a:rPr>
              <a:t>POPULATION VS FAST FOOD CHANGE</a:t>
            </a:r>
          </a:p>
        </p:txBody>
      </p:sp>
      <p:pic>
        <p:nvPicPr>
          <p:cNvPr id="4" name="Picture 3" descr="A picture containing map&#10;&#10;Description automatically generated">
            <a:extLst>
              <a:ext uri="{FF2B5EF4-FFF2-40B4-BE49-F238E27FC236}">
                <a16:creationId xmlns:a16="http://schemas.microsoft.com/office/drawing/2014/main" id="{03B8A2D4-DBAA-4F83-89E6-1FF3F27867CF}"/>
              </a:ext>
            </a:extLst>
          </p:cNvPr>
          <p:cNvPicPr>
            <a:picLocks noChangeAspect="1"/>
          </p:cNvPicPr>
          <p:nvPr/>
        </p:nvPicPr>
        <p:blipFill rotWithShape="1">
          <a:blip r:embed="rId2"/>
          <a:srcRect l="4563"/>
          <a:stretch/>
        </p:blipFill>
        <p:spPr>
          <a:xfrm>
            <a:off x="685800" y="1447800"/>
            <a:ext cx="5290589" cy="3771900"/>
          </a:xfrm>
          <a:prstGeom prst="rect">
            <a:avLst/>
          </a:prstGeom>
        </p:spPr>
      </p:pic>
      <p:sp>
        <p:nvSpPr>
          <p:cNvPr id="3" name="TextBox 2">
            <a:extLst>
              <a:ext uri="{FF2B5EF4-FFF2-40B4-BE49-F238E27FC236}">
                <a16:creationId xmlns:a16="http://schemas.microsoft.com/office/drawing/2014/main" id="{26257A42-31F6-41E5-AF1D-FCB5B8F123A5}"/>
              </a:ext>
            </a:extLst>
          </p:cNvPr>
          <p:cNvSpPr txBox="1"/>
          <p:nvPr/>
        </p:nvSpPr>
        <p:spPr>
          <a:xfrm>
            <a:off x="2867025" y="5460583"/>
            <a:ext cx="6457950" cy="1200329"/>
          </a:xfrm>
          <a:prstGeom prst="rect">
            <a:avLst/>
          </a:prstGeom>
          <a:noFill/>
        </p:spPr>
        <p:txBody>
          <a:bodyPr wrap="square" rtlCol="0">
            <a:spAutoFit/>
          </a:bodyPr>
          <a:lstStyle/>
          <a:p>
            <a:pPr algn="ctr"/>
            <a:r>
              <a:rPr lang="en-US" dirty="0">
                <a:solidFill>
                  <a:schemeClr val="accent4"/>
                </a:solidFill>
              </a:rPr>
              <a:t>Majority of California counties experienced a 3-7% change between the years 2011 to 2016.</a:t>
            </a:r>
          </a:p>
          <a:p>
            <a:pPr algn="ctr"/>
            <a:r>
              <a:rPr lang="en-US" dirty="0">
                <a:solidFill>
                  <a:schemeClr val="accent4"/>
                </a:solidFill>
              </a:rPr>
              <a:t>Most counties experienced a growth in Fast Food restaurants between the years 2011-2016.</a:t>
            </a:r>
          </a:p>
        </p:txBody>
      </p:sp>
      <p:pic>
        <p:nvPicPr>
          <p:cNvPr id="8" name="Picture 7" descr="A picture containing map&#10;&#10;Description automatically generated">
            <a:extLst>
              <a:ext uri="{FF2B5EF4-FFF2-40B4-BE49-F238E27FC236}">
                <a16:creationId xmlns:a16="http://schemas.microsoft.com/office/drawing/2014/main" id="{10EF09CA-605F-4AEF-B98F-A2DD2FC29BB8}"/>
              </a:ext>
            </a:extLst>
          </p:cNvPr>
          <p:cNvPicPr>
            <a:picLocks noChangeAspect="1"/>
          </p:cNvPicPr>
          <p:nvPr/>
        </p:nvPicPr>
        <p:blipFill rotWithShape="1">
          <a:blip r:embed="rId3"/>
          <a:srcRect r="2071"/>
          <a:stretch/>
        </p:blipFill>
        <p:spPr>
          <a:xfrm>
            <a:off x="6215612" y="1447800"/>
            <a:ext cx="5404888" cy="3810000"/>
          </a:xfrm>
          <a:prstGeom prst="rect">
            <a:avLst/>
          </a:prstGeom>
        </p:spPr>
      </p:pic>
    </p:spTree>
    <p:extLst>
      <p:ext uri="{BB962C8B-B14F-4D97-AF65-F5344CB8AC3E}">
        <p14:creationId xmlns:p14="http://schemas.microsoft.com/office/powerpoint/2010/main" val="23358827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5A29E-9181-4360-A6D6-F6521ACBB8BD}"/>
              </a:ext>
            </a:extLst>
          </p:cNvPr>
          <p:cNvSpPr>
            <a:spLocks noGrp="1"/>
          </p:cNvSpPr>
          <p:nvPr>
            <p:ph type="title"/>
          </p:nvPr>
        </p:nvSpPr>
        <p:spPr>
          <a:xfrm>
            <a:off x="1609725" y="438150"/>
            <a:ext cx="8743950" cy="781050"/>
          </a:xfrm>
        </p:spPr>
        <p:txBody>
          <a:bodyPr>
            <a:normAutofit/>
          </a:bodyPr>
          <a:lstStyle/>
          <a:p>
            <a:pPr algn="ctr"/>
            <a:r>
              <a:rPr lang="en-US" sz="3600" b="1" dirty="0">
                <a:solidFill>
                  <a:schemeClr val="accent4"/>
                </a:solidFill>
                <a:effectLst>
                  <a:glow rad="38100">
                    <a:schemeClr val="bg1">
                      <a:lumMod val="65000"/>
                      <a:lumOff val="35000"/>
                      <a:alpha val="40000"/>
                    </a:schemeClr>
                  </a:glow>
                  <a:outerShdw blurRad="38100" dist="38100" dir="2700000" algn="tl">
                    <a:srgbClr val="000000">
                      <a:alpha val="43137"/>
                    </a:srgbClr>
                  </a:outerShdw>
                </a:effectLst>
              </a:rPr>
              <a:t>FAST Food vs PER CAPITA INCOME</a:t>
            </a:r>
          </a:p>
        </p:txBody>
      </p:sp>
      <p:pic>
        <p:nvPicPr>
          <p:cNvPr id="4" name="Picture 3" descr="Chart, scatter chart&#10;&#10;Description automatically generated">
            <a:extLst>
              <a:ext uri="{FF2B5EF4-FFF2-40B4-BE49-F238E27FC236}">
                <a16:creationId xmlns:a16="http://schemas.microsoft.com/office/drawing/2014/main" id="{119E3627-C487-48B9-840D-FF9B1B514BF6}"/>
              </a:ext>
            </a:extLst>
          </p:cNvPr>
          <p:cNvPicPr>
            <a:picLocks noChangeAspect="1"/>
          </p:cNvPicPr>
          <p:nvPr/>
        </p:nvPicPr>
        <p:blipFill>
          <a:blip r:embed="rId2"/>
          <a:stretch>
            <a:fillRect/>
          </a:stretch>
        </p:blipFill>
        <p:spPr>
          <a:xfrm>
            <a:off x="406612" y="1219200"/>
            <a:ext cx="5511369" cy="4340031"/>
          </a:xfrm>
          <a:prstGeom prst="rect">
            <a:avLst/>
          </a:prstGeom>
        </p:spPr>
      </p:pic>
      <p:pic>
        <p:nvPicPr>
          <p:cNvPr id="8" name="Picture 7" descr="Chart, scatter chart&#10;&#10;Description automatically generated">
            <a:extLst>
              <a:ext uri="{FF2B5EF4-FFF2-40B4-BE49-F238E27FC236}">
                <a16:creationId xmlns:a16="http://schemas.microsoft.com/office/drawing/2014/main" id="{9D8F2DAF-57CF-455C-9A0E-A2E6D56490DC}"/>
              </a:ext>
            </a:extLst>
          </p:cNvPr>
          <p:cNvPicPr>
            <a:picLocks noChangeAspect="1"/>
          </p:cNvPicPr>
          <p:nvPr/>
        </p:nvPicPr>
        <p:blipFill>
          <a:blip r:embed="rId3"/>
          <a:stretch>
            <a:fillRect/>
          </a:stretch>
        </p:blipFill>
        <p:spPr>
          <a:xfrm>
            <a:off x="5917982" y="1219200"/>
            <a:ext cx="5689388" cy="4189651"/>
          </a:xfrm>
          <a:prstGeom prst="rect">
            <a:avLst/>
          </a:prstGeom>
        </p:spPr>
      </p:pic>
      <p:sp>
        <p:nvSpPr>
          <p:cNvPr id="3" name="Rectangle 1">
            <a:extLst>
              <a:ext uri="{FF2B5EF4-FFF2-40B4-BE49-F238E27FC236}">
                <a16:creationId xmlns:a16="http://schemas.microsoft.com/office/drawing/2014/main" id="{426A5F1A-8578-4AD5-937F-2579414C125F}"/>
              </a:ext>
            </a:extLst>
          </p:cNvPr>
          <p:cNvSpPr>
            <a:spLocks noChangeArrowheads="1"/>
          </p:cNvSpPr>
          <p:nvPr/>
        </p:nvSpPr>
        <p:spPr bwMode="auto">
          <a:xfrm>
            <a:off x="7675860" y="5608204"/>
            <a:ext cx="2734322"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R value: 0.5266912680213057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R-squared value: 0.2774036918098909</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D01A18E-3F9B-44C9-A176-D63D933032F7}"/>
              </a:ext>
            </a:extLst>
          </p:cNvPr>
          <p:cNvSpPr>
            <a:spLocks noChangeArrowheads="1"/>
          </p:cNvSpPr>
          <p:nvPr/>
        </p:nvSpPr>
        <p:spPr bwMode="auto">
          <a:xfrm>
            <a:off x="1781818" y="5638800"/>
            <a:ext cx="2760955"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R value: 0.397767101106243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R-squared value: 0.15821866672246415</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32950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70878-9645-4A37-99EB-7068C1E9A5B0}"/>
              </a:ext>
            </a:extLst>
          </p:cNvPr>
          <p:cNvSpPr>
            <a:spLocks noGrp="1"/>
          </p:cNvSpPr>
          <p:nvPr>
            <p:ph type="title"/>
          </p:nvPr>
        </p:nvSpPr>
        <p:spPr>
          <a:xfrm>
            <a:off x="2636838" y="247650"/>
            <a:ext cx="6640512" cy="809625"/>
          </a:xfrm>
        </p:spPr>
        <p:txBody>
          <a:bodyPr>
            <a:noAutofit/>
          </a:bodyPr>
          <a:lstStyle/>
          <a:p>
            <a:pPr algn="ctr"/>
            <a:r>
              <a:rPr lang="en-US" sz="3600" b="1" dirty="0">
                <a:solidFill>
                  <a:schemeClr val="accent4"/>
                </a:solidFill>
              </a:rPr>
              <a:t>Fast Food vS Obesity Map</a:t>
            </a:r>
          </a:p>
        </p:txBody>
      </p:sp>
      <p:pic>
        <p:nvPicPr>
          <p:cNvPr id="4" name="Picture 3" descr="A picture containing map&#10;&#10;Description automatically generated">
            <a:extLst>
              <a:ext uri="{FF2B5EF4-FFF2-40B4-BE49-F238E27FC236}">
                <a16:creationId xmlns:a16="http://schemas.microsoft.com/office/drawing/2014/main" id="{C8EB7DE4-C0D4-416C-86E5-963AA8839831}"/>
              </a:ext>
            </a:extLst>
          </p:cNvPr>
          <p:cNvPicPr>
            <a:picLocks noChangeAspect="1"/>
          </p:cNvPicPr>
          <p:nvPr/>
        </p:nvPicPr>
        <p:blipFill rotWithShape="1">
          <a:blip r:embed="rId2"/>
          <a:srcRect l="9648" r="22537"/>
          <a:stretch/>
        </p:blipFill>
        <p:spPr>
          <a:xfrm>
            <a:off x="308261" y="1420862"/>
            <a:ext cx="5420310" cy="4151262"/>
          </a:xfrm>
          <a:prstGeom prst="rect">
            <a:avLst/>
          </a:prstGeom>
        </p:spPr>
      </p:pic>
      <p:pic>
        <p:nvPicPr>
          <p:cNvPr id="6" name="Picture 5" descr="Chart&#10;&#10;Description automatically generated">
            <a:extLst>
              <a:ext uri="{FF2B5EF4-FFF2-40B4-BE49-F238E27FC236}">
                <a16:creationId xmlns:a16="http://schemas.microsoft.com/office/drawing/2014/main" id="{939C3052-927F-4099-B310-60220DC84F6D}"/>
              </a:ext>
            </a:extLst>
          </p:cNvPr>
          <p:cNvPicPr>
            <a:picLocks noChangeAspect="1"/>
          </p:cNvPicPr>
          <p:nvPr/>
        </p:nvPicPr>
        <p:blipFill rotWithShape="1">
          <a:blip r:embed="rId3"/>
          <a:srcRect l="9648" r="24673"/>
          <a:stretch/>
        </p:blipFill>
        <p:spPr>
          <a:xfrm>
            <a:off x="6463430" y="1420862"/>
            <a:ext cx="5420310" cy="4126359"/>
          </a:xfrm>
          <a:prstGeom prst="rect">
            <a:avLst/>
          </a:prstGeom>
        </p:spPr>
      </p:pic>
    </p:spTree>
    <p:extLst>
      <p:ext uri="{BB962C8B-B14F-4D97-AF65-F5344CB8AC3E}">
        <p14:creationId xmlns:p14="http://schemas.microsoft.com/office/powerpoint/2010/main" val="2681410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2">
            <a:extLst>
              <a:ext uri="{FF2B5EF4-FFF2-40B4-BE49-F238E27FC236}">
                <a16:creationId xmlns:a16="http://schemas.microsoft.com/office/drawing/2014/main" id="{B780E8BE-61EA-4708-8CB9-D6C7C36C7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80D843-9B5A-41C3-984E-0071C75B0119}"/>
              </a:ext>
            </a:extLst>
          </p:cNvPr>
          <p:cNvSpPr>
            <a:spLocks noGrp="1"/>
          </p:cNvSpPr>
          <p:nvPr>
            <p:ph type="title"/>
          </p:nvPr>
        </p:nvSpPr>
        <p:spPr>
          <a:xfrm>
            <a:off x="3196049" y="310317"/>
            <a:ext cx="5799901" cy="600075"/>
          </a:xfrm>
        </p:spPr>
        <p:txBody>
          <a:bodyPr vert="horz" lIns="91440" tIns="45720" rIns="91440" bIns="45720" rtlCol="0" anchor="b">
            <a:normAutofit fontScale="90000"/>
          </a:bodyPr>
          <a:lstStyle/>
          <a:p>
            <a:r>
              <a:rPr lang="en-US" sz="4000" b="1" dirty="0">
                <a:solidFill>
                  <a:schemeClr val="accent4"/>
                </a:solidFill>
                <a:effectLst>
                  <a:glow rad="38100">
                    <a:schemeClr val="bg1">
                      <a:lumMod val="65000"/>
                      <a:lumOff val="35000"/>
                      <a:alpha val="50000"/>
                    </a:schemeClr>
                  </a:glow>
                  <a:outerShdw blurRad="28575" dist="31750" dir="13200000" algn="tl" rotWithShape="0">
                    <a:srgbClr val="000000">
                      <a:alpha val="25000"/>
                    </a:srgbClr>
                  </a:outerShdw>
                </a:effectLst>
              </a:rPr>
              <a:t>Obesity Rate by county</a:t>
            </a:r>
          </a:p>
        </p:txBody>
      </p:sp>
      <p:pic>
        <p:nvPicPr>
          <p:cNvPr id="8" name="Picture 7" descr="Chart&#10;&#10;Description automatically generated">
            <a:extLst>
              <a:ext uri="{FF2B5EF4-FFF2-40B4-BE49-F238E27FC236}">
                <a16:creationId xmlns:a16="http://schemas.microsoft.com/office/drawing/2014/main" id="{E985A7B4-932D-410F-B8C4-B599F5A88856}"/>
              </a:ext>
            </a:extLst>
          </p:cNvPr>
          <p:cNvPicPr>
            <a:picLocks noChangeAspect="1"/>
          </p:cNvPicPr>
          <p:nvPr/>
        </p:nvPicPr>
        <p:blipFill rotWithShape="1">
          <a:blip r:embed="rId2"/>
          <a:srcRect l="10111" t="444" r="22555"/>
          <a:stretch/>
        </p:blipFill>
        <p:spPr>
          <a:xfrm>
            <a:off x="6162674" y="1220710"/>
            <a:ext cx="5553075" cy="4275216"/>
          </a:xfrm>
          <a:prstGeom prst="rect">
            <a:avLst/>
          </a:prstGeom>
        </p:spPr>
      </p:pic>
      <p:pic>
        <p:nvPicPr>
          <p:cNvPr id="6" name="Picture 5" descr="Chart&#10;&#10;Description automatically generated">
            <a:extLst>
              <a:ext uri="{FF2B5EF4-FFF2-40B4-BE49-F238E27FC236}">
                <a16:creationId xmlns:a16="http://schemas.microsoft.com/office/drawing/2014/main" id="{0DA61B52-0547-491F-BCD3-622683BFC21A}"/>
              </a:ext>
            </a:extLst>
          </p:cNvPr>
          <p:cNvPicPr>
            <a:picLocks noChangeAspect="1"/>
          </p:cNvPicPr>
          <p:nvPr/>
        </p:nvPicPr>
        <p:blipFill rotWithShape="1">
          <a:blip r:embed="rId3"/>
          <a:srcRect l="6481" r="22068"/>
          <a:stretch/>
        </p:blipFill>
        <p:spPr>
          <a:xfrm>
            <a:off x="385391" y="1220709"/>
            <a:ext cx="5301032" cy="4275216"/>
          </a:xfrm>
          <a:prstGeom prst="rect">
            <a:avLst/>
          </a:prstGeom>
        </p:spPr>
      </p:pic>
    </p:spTree>
    <p:extLst>
      <p:ext uri="{BB962C8B-B14F-4D97-AF65-F5344CB8AC3E}">
        <p14:creationId xmlns:p14="http://schemas.microsoft.com/office/powerpoint/2010/main" val="1879401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05D1A-E25E-442C-8141-1EACC021F9DA}"/>
              </a:ext>
            </a:extLst>
          </p:cNvPr>
          <p:cNvSpPr>
            <a:spLocks noGrp="1"/>
          </p:cNvSpPr>
          <p:nvPr>
            <p:ph type="title"/>
          </p:nvPr>
        </p:nvSpPr>
        <p:spPr>
          <a:xfrm>
            <a:off x="2124075" y="360701"/>
            <a:ext cx="8134349" cy="762000"/>
          </a:xfrm>
        </p:spPr>
        <p:txBody>
          <a:bodyPr>
            <a:normAutofit/>
          </a:bodyPr>
          <a:lstStyle/>
          <a:p>
            <a:pPr algn="ctr"/>
            <a:r>
              <a:rPr lang="en-US" sz="4000" b="1" dirty="0">
                <a:solidFill>
                  <a:schemeClr val="accent4"/>
                </a:solidFill>
              </a:rPr>
              <a:t>Obesity VS Fast Food</a:t>
            </a:r>
          </a:p>
        </p:txBody>
      </p:sp>
      <p:pic>
        <p:nvPicPr>
          <p:cNvPr id="4" name="Picture 3" descr="Chart, scatter chart&#10;&#10;Description automatically generated">
            <a:extLst>
              <a:ext uri="{FF2B5EF4-FFF2-40B4-BE49-F238E27FC236}">
                <a16:creationId xmlns:a16="http://schemas.microsoft.com/office/drawing/2014/main" id="{1DF0F6F2-B01B-4218-89D6-CA074AF6F257}"/>
              </a:ext>
            </a:extLst>
          </p:cNvPr>
          <p:cNvPicPr>
            <a:picLocks noChangeAspect="1"/>
          </p:cNvPicPr>
          <p:nvPr/>
        </p:nvPicPr>
        <p:blipFill>
          <a:blip r:embed="rId2"/>
          <a:stretch>
            <a:fillRect/>
          </a:stretch>
        </p:blipFill>
        <p:spPr>
          <a:xfrm>
            <a:off x="312450" y="1489257"/>
            <a:ext cx="5485714" cy="3657143"/>
          </a:xfrm>
          <a:prstGeom prst="rect">
            <a:avLst/>
          </a:prstGeom>
          <a:gradFill>
            <a:gsLst>
              <a:gs pos="90480">
                <a:srgbClr val="C0EDE4"/>
              </a:gs>
              <a:gs pos="46000">
                <a:srgbClr val="7030A0"/>
              </a:gs>
              <a:gs pos="0">
                <a:schemeClr val="accent1">
                  <a:lumMod val="5000"/>
                  <a:lumOff val="95000"/>
                </a:schemeClr>
              </a:gs>
              <a:gs pos="74000">
                <a:schemeClr val="accent4">
                  <a:lumMod val="75000"/>
                </a:schemeClr>
              </a:gs>
              <a:gs pos="83000">
                <a:schemeClr val="accent1">
                  <a:lumMod val="45000"/>
                  <a:lumOff val="55000"/>
                </a:schemeClr>
              </a:gs>
              <a:gs pos="100000">
                <a:schemeClr val="accent1">
                  <a:lumMod val="30000"/>
                  <a:lumOff val="70000"/>
                </a:schemeClr>
              </a:gs>
            </a:gsLst>
            <a:lin ang="5400000" scaled="1"/>
          </a:gradFill>
        </p:spPr>
      </p:pic>
      <p:pic>
        <p:nvPicPr>
          <p:cNvPr id="6" name="Picture 5" descr="Chart, scatter chart&#10;&#10;Description automatically generated">
            <a:extLst>
              <a:ext uri="{FF2B5EF4-FFF2-40B4-BE49-F238E27FC236}">
                <a16:creationId xmlns:a16="http://schemas.microsoft.com/office/drawing/2014/main" id="{84D5BC41-79F1-4C91-8F42-D0AB013AD063}"/>
              </a:ext>
            </a:extLst>
          </p:cNvPr>
          <p:cNvPicPr>
            <a:picLocks noChangeAspect="1"/>
          </p:cNvPicPr>
          <p:nvPr/>
        </p:nvPicPr>
        <p:blipFill>
          <a:blip r:embed="rId3"/>
          <a:stretch>
            <a:fillRect/>
          </a:stretch>
        </p:blipFill>
        <p:spPr>
          <a:xfrm>
            <a:off x="6275387" y="1489257"/>
            <a:ext cx="5485714" cy="3657143"/>
          </a:xfrm>
          <a:prstGeom prst="rect">
            <a:avLst/>
          </a:prstGeom>
          <a:gradFill>
            <a:gsLst>
              <a:gs pos="90480">
                <a:srgbClr val="C0EDE4"/>
              </a:gs>
              <a:gs pos="46000">
                <a:srgbClr val="7030A0"/>
              </a:gs>
              <a:gs pos="0">
                <a:schemeClr val="accent1">
                  <a:lumMod val="5000"/>
                  <a:lumOff val="95000"/>
                </a:schemeClr>
              </a:gs>
              <a:gs pos="74000">
                <a:schemeClr val="accent4">
                  <a:lumMod val="75000"/>
                </a:schemeClr>
              </a:gs>
              <a:gs pos="83000">
                <a:schemeClr val="accent1">
                  <a:lumMod val="45000"/>
                  <a:lumOff val="55000"/>
                </a:schemeClr>
              </a:gs>
              <a:gs pos="100000">
                <a:schemeClr val="accent1">
                  <a:lumMod val="30000"/>
                  <a:lumOff val="70000"/>
                </a:schemeClr>
              </a:gs>
            </a:gsLst>
            <a:lin ang="5400000" scaled="1"/>
          </a:gradFill>
        </p:spPr>
      </p:pic>
      <p:sp>
        <p:nvSpPr>
          <p:cNvPr id="3" name="Rectangle 1">
            <a:extLst>
              <a:ext uri="{FF2B5EF4-FFF2-40B4-BE49-F238E27FC236}">
                <a16:creationId xmlns:a16="http://schemas.microsoft.com/office/drawing/2014/main" id="{A5F4CEEA-643F-44C4-8F61-0A3B22EE3D28}"/>
              </a:ext>
            </a:extLst>
          </p:cNvPr>
          <p:cNvSpPr>
            <a:spLocks noChangeArrowheads="1"/>
          </p:cNvSpPr>
          <p:nvPr/>
        </p:nvSpPr>
        <p:spPr bwMode="auto">
          <a:xfrm>
            <a:off x="297838" y="5429769"/>
            <a:ext cx="2773836" cy="307777"/>
          </a:xfrm>
          <a:prstGeom prst="rect">
            <a:avLst/>
          </a:prstGeom>
          <a:solidFill>
            <a:schemeClr val="tx2"/>
          </a:solidFill>
          <a:ln>
            <a:solidFill>
              <a:schemeClr val="accent2">
                <a:lumMod val="50000"/>
              </a:schemeClr>
            </a:solid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 R value: -0.3588707718009065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 R-squared value: 0.1287882308529783</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8FE47EE1-E23E-44FA-AD88-CDA3A9930D21}"/>
              </a:ext>
            </a:extLst>
          </p:cNvPr>
          <p:cNvSpPr>
            <a:spLocks noChangeArrowheads="1"/>
          </p:cNvSpPr>
          <p:nvPr/>
        </p:nvSpPr>
        <p:spPr bwMode="auto">
          <a:xfrm>
            <a:off x="6275387" y="5427522"/>
            <a:ext cx="2773835"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R value: -0.5707195340440635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R-squared value: 0.32572078653947295</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76525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430587-43BE-4E5A-BB12-9D0B19654941}"/>
              </a:ext>
            </a:extLst>
          </p:cNvPr>
          <p:cNvSpPr txBox="1"/>
          <p:nvPr/>
        </p:nvSpPr>
        <p:spPr>
          <a:xfrm>
            <a:off x="3076575" y="438150"/>
            <a:ext cx="5657850" cy="646331"/>
          </a:xfrm>
          <a:prstGeom prst="rect">
            <a:avLst/>
          </a:prstGeom>
          <a:noFill/>
        </p:spPr>
        <p:txBody>
          <a:bodyPr wrap="square" rtlCol="0">
            <a:spAutoFit/>
          </a:bodyPr>
          <a:lstStyle/>
          <a:p>
            <a:pPr algn="ctr"/>
            <a:r>
              <a:rPr lang="en-US" sz="3600" b="1" dirty="0">
                <a:solidFill>
                  <a:schemeClr val="accent4"/>
                </a:solidFill>
              </a:rPr>
              <a:t>FAST FOOD VS DIABETES</a:t>
            </a:r>
          </a:p>
        </p:txBody>
      </p:sp>
      <p:pic>
        <p:nvPicPr>
          <p:cNvPr id="21" name="Picture 20" descr="A picture containing chart&#10;&#10;Description automatically generated">
            <a:extLst>
              <a:ext uri="{FF2B5EF4-FFF2-40B4-BE49-F238E27FC236}">
                <a16:creationId xmlns:a16="http://schemas.microsoft.com/office/drawing/2014/main" id="{D9A03150-14D2-47E3-BDF1-E1A467E67E35}"/>
              </a:ext>
            </a:extLst>
          </p:cNvPr>
          <p:cNvPicPr>
            <a:picLocks noChangeAspect="1"/>
          </p:cNvPicPr>
          <p:nvPr/>
        </p:nvPicPr>
        <p:blipFill>
          <a:blip r:embed="rId2"/>
          <a:stretch>
            <a:fillRect/>
          </a:stretch>
        </p:blipFill>
        <p:spPr>
          <a:xfrm>
            <a:off x="6096000" y="1495240"/>
            <a:ext cx="5764806" cy="4267570"/>
          </a:xfrm>
          <a:prstGeom prst="rect">
            <a:avLst/>
          </a:prstGeom>
        </p:spPr>
      </p:pic>
      <p:pic>
        <p:nvPicPr>
          <p:cNvPr id="23" name="Picture 22" descr="Chart&#10;&#10;Description automatically generated">
            <a:extLst>
              <a:ext uri="{FF2B5EF4-FFF2-40B4-BE49-F238E27FC236}">
                <a16:creationId xmlns:a16="http://schemas.microsoft.com/office/drawing/2014/main" id="{77A7C831-69B0-4B60-AE51-B38FFC713FEA}"/>
              </a:ext>
            </a:extLst>
          </p:cNvPr>
          <p:cNvPicPr>
            <a:picLocks noChangeAspect="1"/>
          </p:cNvPicPr>
          <p:nvPr/>
        </p:nvPicPr>
        <p:blipFill>
          <a:blip r:embed="rId3"/>
          <a:stretch>
            <a:fillRect/>
          </a:stretch>
        </p:blipFill>
        <p:spPr>
          <a:xfrm>
            <a:off x="331195" y="1485488"/>
            <a:ext cx="5479055" cy="4277322"/>
          </a:xfrm>
          <a:prstGeom prst="rect">
            <a:avLst/>
          </a:prstGeom>
        </p:spPr>
      </p:pic>
    </p:spTree>
    <p:extLst>
      <p:ext uri="{BB962C8B-B14F-4D97-AF65-F5344CB8AC3E}">
        <p14:creationId xmlns:p14="http://schemas.microsoft.com/office/powerpoint/2010/main" val="4890750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5AD0B8"/>
      </a:accent1>
      <a:accent2>
        <a:srgbClr val="47BB7E"/>
      </a:accent2>
      <a:accent3>
        <a:srgbClr val="96CD4B"/>
      </a:accent3>
      <a:accent4>
        <a:srgbClr val="61C7DD"/>
      </a:accent4>
      <a:accent5>
        <a:srgbClr val="2495CF"/>
      </a:accent5>
      <a:accent6>
        <a:srgbClr val="5A74D1"/>
      </a:accent6>
      <a:hlink>
        <a:srgbClr val="72CEBB"/>
      </a:hlink>
      <a:folHlink>
        <a:srgbClr val="98E6D6"/>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0F262FD6-3409-4039-A531-64BD4D2F99E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CDF95FD5-1F25-4FA5-84C8-2AB1AFB896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8C6403A-684A-431F-8F36-A24C99E28661}">
  <ds:schemaRefs>
    <ds:schemaRef ds:uri="http://schemas.microsoft.com/sharepoint/v3/contenttype/forms"/>
  </ds:schemaRefs>
</ds:datastoreItem>
</file>

<file path=customXml/itemProps3.xml><?xml version="1.0" encoding="utf-8"?>
<ds:datastoreItem xmlns:ds="http://schemas.openxmlformats.org/officeDocument/2006/customXml" ds:itemID="{F2455B2D-BAB7-438A-85DA-0266A24CB79F}">
  <ds:schemaRefs>
    <ds:schemaRef ds:uri="http://purl.org/dc/dcmitype/"/>
    <ds:schemaRef ds:uri="http://purl.org/dc/terms/"/>
    <ds:schemaRef ds:uri="http://purl.org/dc/elements/1.1/"/>
    <ds:schemaRef ds:uri="16c05727-aa75-4e4a-9b5f-8a80a1165891"/>
    <ds:schemaRef ds:uri="http://schemas.microsoft.com/office/2006/metadata/properties"/>
    <ds:schemaRef ds:uri="http://schemas.microsoft.com/office/infopath/2007/PartnerControls"/>
    <ds:schemaRef ds:uri="http://schemas.microsoft.com/office/2006/documentManagement/types"/>
    <ds:schemaRef ds:uri="http://schemas.openxmlformats.org/package/2006/metadata/core-properties"/>
    <ds:schemaRef ds:uri="71af3243-3dd4-4a8d-8c0d-dd76da1f02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Mesh</Template>
  <TotalTime>751</TotalTime>
  <Words>657</Words>
  <Application>Microsoft Office PowerPoint</Application>
  <PresentationFormat>Widescreen</PresentationFormat>
  <Paragraphs>75</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Century Gothic</vt:lpstr>
      <vt:lpstr>Courier New</vt:lpstr>
      <vt:lpstr>Mesh</vt:lpstr>
      <vt:lpstr>Fast Food Analysis</vt:lpstr>
      <vt:lpstr>PowerPoint Presentation</vt:lpstr>
      <vt:lpstr>Fast Food Restaurants Per County in California</vt:lpstr>
      <vt:lpstr>PowerPoint Presentation</vt:lpstr>
      <vt:lpstr>FAST Food vs PER CAPITA INCOME</vt:lpstr>
      <vt:lpstr>Fast Food vS Obesity Map</vt:lpstr>
      <vt:lpstr>Obesity Rate by county</vt:lpstr>
      <vt:lpstr>Obesity VS Fast Food</vt:lpstr>
      <vt:lpstr>PowerPoint Presentation</vt:lpstr>
      <vt:lpstr>Fast Food Restaurants VS population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Fast Food Analysis</dc:title>
  <dc:creator>kelseyjenecox@gmail.com</dc:creator>
  <cp:lastModifiedBy>kelseyjenecox@gmail.com</cp:lastModifiedBy>
  <cp:revision>167</cp:revision>
  <dcterms:created xsi:type="dcterms:W3CDTF">2020-10-05T03:36:56Z</dcterms:created>
  <dcterms:modified xsi:type="dcterms:W3CDTF">2020-10-06T05:30:46Z</dcterms:modified>
</cp:coreProperties>
</file>